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57" r:id="rId4"/>
    <p:sldId id="259" r:id="rId5"/>
    <p:sldId id="290" r:id="rId6"/>
    <p:sldId id="299" r:id="rId7"/>
    <p:sldId id="260" r:id="rId8"/>
    <p:sldId id="313" r:id="rId9"/>
    <p:sldId id="314" r:id="rId10"/>
    <p:sldId id="315" r:id="rId11"/>
    <p:sldId id="316" r:id="rId12"/>
    <p:sldId id="317" r:id="rId13"/>
    <p:sldId id="298" r:id="rId14"/>
    <p:sldId id="311" r:id="rId15"/>
    <p:sldId id="304" r:id="rId16"/>
    <p:sldId id="305" r:id="rId17"/>
    <p:sldId id="306" r:id="rId18"/>
    <p:sldId id="307" r:id="rId19"/>
    <p:sldId id="308" r:id="rId20"/>
    <p:sldId id="309" r:id="rId21"/>
    <p:sldId id="310" r:id="rId22"/>
    <p:sldId id="312" r:id="rId23"/>
    <p:sldId id="300" r:id="rId24"/>
    <p:sldId id="301" r:id="rId25"/>
    <p:sldId id="302" r:id="rId26"/>
    <p:sldId id="303" r:id="rId27"/>
    <p:sldId id="261" r:id="rId28"/>
    <p:sldId id="262" r:id="rId29"/>
    <p:sldId id="283" r:id="rId30"/>
    <p:sldId id="270" r:id="rId31"/>
    <p:sldId id="284" r:id="rId32"/>
    <p:sldId id="285" r:id="rId33"/>
    <p:sldId id="286" r:id="rId34"/>
    <p:sldId id="287" r:id="rId35"/>
    <p:sldId id="288" r:id="rId36"/>
    <p:sldId id="289" r:id="rId37"/>
    <p:sldId id="269" r:id="rId38"/>
    <p:sldId id="263" r:id="rId39"/>
    <p:sldId id="279" r:id="rId40"/>
    <p:sldId id="280" r:id="rId41"/>
    <p:sldId id="281" r:id="rId42"/>
    <p:sldId id="282" r:id="rId43"/>
    <p:sldId id="264" r:id="rId44"/>
    <p:sldId id="271" r:id="rId45"/>
    <p:sldId id="272" r:id="rId46"/>
    <p:sldId id="273" r:id="rId47"/>
    <p:sldId id="274" r:id="rId48"/>
    <p:sldId id="275" r:id="rId49"/>
    <p:sldId id="265" r:id="rId50"/>
    <p:sldId id="266" r:id="rId51"/>
    <p:sldId id="276" r:id="rId52"/>
    <p:sldId id="277" r:id="rId53"/>
    <p:sldId id="278" r:id="rId54"/>
    <p:sldId id="267" r:id="rId55"/>
    <p:sldId id="292" r:id="rId56"/>
    <p:sldId id="293" r:id="rId57"/>
    <p:sldId id="294" r:id="rId58"/>
    <p:sldId id="295" r:id="rId59"/>
    <p:sldId id="296" r:id="rId60"/>
    <p:sldId id="297" r:id="rId61"/>
    <p:sldId id="268" r:id="rId62"/>
    <p:sldId id="291" r:id="rId6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a:xfrm>
            <a:off x="5332412" y="5883275"/>
            <a:ext cx="4324044" cy="365125"/>
          </a:xfrm>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2106261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C42B8-EFF5-4A47-B633-C06AFE8804CF}" type="datetimeFigureOut">
              <a:rPr lang="fa-IR" smtClean="0"/>
              <a:t>11/25/1444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142293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3943102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142789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1875173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2666918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689140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1395125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345331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951856" y="5867131"/>
            <a:ext cx="551167" cy="365125"/>
          </a:xfrm>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182934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C42B8-EFF5-4A47-B633-C06AFE8804CF}" type="datetimeFigureOut">
              <a:rPr lang="fa-IR" smtClean="0"/>
              <a:t>11/25/1444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282888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BC42B8-EFF5-4A47-B633-C06AFE8804CF}" type="datetimeFigureOut">
              <a:rPr lang="fa-IR" smtClean="0"/>
              <a:t>11/25/1444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351556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BC42B8-EFF5-4A47-B633-C06AFE8804CF}" type="datetimeFigureOut">
              <a:rPr lang="fa-IR" smtClean="0"/>
              <a:t>11/25/1444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242861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BC42B8-EFF5-4A47-B633-C06AFE8804CF}" type="datetimeFigureOut">
              <a:rPr lang="fa-IR" smtClean="0"/>
              <a:t>11/25/1444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882791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C42B8-EFF5-4A47-B633-C06AFE8804CF}" type="datetimeFigureOut">
              <a:rPr lang="fa-IR" smtClean="0"/>
              <a:t>11/25/1444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2549711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C42B8-EFF5-4A47-B633-C06AFE8804CF}" type="datetimeFigureOut">
              <a:rPr lang="fa-IR" smtClean="0"/>
              <a:t>11/25/1444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59769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C42B8-EFF5-4A47-B633-C06AFE8804CF}" type="datetimeFigureOut">
              <a:rPr lang="fa-IR" smtClean="0"/>
              <a:t>11/25/1444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C9FB6B-5F37-447D-ADB0-A7EF1F26BE2C}" type="slidenum">
              <a:rPr lang="fa-IR" smtClean="0"/>
              <a:t>‹#›</a:t>
            </a:fld>
            <a:endParaRPr lang="fa-IR"/>
          </a:p>
        </p:txBody>
      </p:sp>
    </p:spTree>
    <p:extLst>
      <p:ext uri="{BB962C8B-B14F-4D97-AF65-F5344CB8AC3E}">
        <p14:creationId xmlns:p14="http://schemas.microsoft.com/office/powerpoint/2010/main" val="74258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BC42B8-EFF5-4A47-B633-C06AFE8804CF}" type="datetimeFigureOut">
              <a:rPr lang="fa-IR" smtClean="0"/>
              <a:t>11/25/1444</a:t>
            </a:fld>
            <a:endParaRPr lang="fa-I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a-I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C9FB6B-5F37-447D-ADB0-A7EF1F26BE2C}" type="slidenum">
              <a:rPr lang="fa-IR" smtClean="0"/>
              <a:t>‹#›</a:t>
            </a:fld>
            <a:endParaRPr lang="fa-IR"/>
          </a:p>
        </p:txBody>
      </p:sp>
    </p:spTree>
    <p:extLst>
      <p:ext uri="{BB962C8B-B14F-4D97-AF65-F5344CB8AC3E}">
        <p14:creationId xmlns:p14="http://schemas.microsoft.com/office/powerpoint/2010/main" val="3531994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Scientific Integrity of Submissions to Scholarly Journals</a:t>
            </a:r>
            <a:endParaRPr lang="fa-IR" dirty="0"/>
          </a:p>
        </p:txBody>
      </p:sp>
      <p:sp>
        <p:nvSpPr>
          <p:cNvPr id="3" name="Subtitle 2"/>
          <p:cNvSpPr>
            <a:spLocks noGrp="1"/>
          </p:cNvSpPr>
          <p:nvPr>
            <p:ph type="subTitle" idx="1"/>
          </p:nvPr>
        </p:nvSpPr>
        <p:spPr/>
        <p:txBody>
          <a:bodyPr>
            <a:normAutofit/>
          </a:bodyPr>
          <a:lstStyle/>
          <a:p>
            <a:pPr rtl="0"/>
            <a:r>
              <a:rPr lang="en-US" dirty="0"/>
              <a:t>A Guide for </a:t>
            </a:r>
            <a:r>
              <a:rPr lang="en-US" dirty="0" smtClean="0"/>
              <a:t>Scholars and Researchers </a:t>
            </a:r>
          </a:p>
          <a:p>
            <a:pPr rtl="0"/>
            <a:r>
              <a:rPr lang="en-US" dirty="0"/>
              <a:t>June 14, 2023</a:t>
            </a:r>
          </a:p>
          <a:p>
            <a:pPr rtl="0"/>
            <a:r>
              <a:rPr lang="en-US" dirty="0" smtClean="0"/>
              <a:t>Webinar presented 9:00 – 12:00 </a:t>
            </a:r>
            <a:r>
              <a:rPr lang="en-US" sz="1400" dirty="0" smtClean="0"/>
              <a:t>IRST</a:t>
            </a:r>
            <a:endParaRPr lang="en-US" dirty="0" smtClean="0"/>
          </a:p>
        </p:txBody>
      </p:sp>
    </p:spTree>
    <p:extLst>
      <p:ext uri="{BB962C8B-B14F-4D97-AF65-F5344CB8AC3E}">
        <p14:creationId xmlns:p14="http://schemas.microsoft.com/office/powerpoint/2010/main" val="811871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Writing Clearly and Concisely</a:t>
            </a:r>
            <a:endParaRPr lang="fa-IR" dirty="0"/>
          </a:p>
        </p:txBody>
      </p:sp>
      <p:sp>
        <p:nvSpPr>
          <p:cNvPr id="3" name="Content Placeholder 2"/>
          <p:cNvSpPr>
            <a:spLocks noGrp="1"/>
          </p:cNvSpPr>
          <p:nvPr>
            <p:ph idx="1"/>
          </p:nvPr>
        </p:nvSpPr>
        <p:spPr/>
        <p:txBody>
          <a:bodyPr>
            <a:normAutofit/>
          </a:bodyPr>
          <a:lstStyle/>
          <a:p>
            <a:pPr algn="l" rtl="0"/>
            <a:r>
              <a:rPr lang="en-US" dirty="0"/>
              <a:t>- Use simple language that is easy to understand.</a:t>
            </a:r>
          </a:p>
          <a:p>
            <a:pPr algn="l" rtl="0"/>
            <a:r>
              <a:rPr lang="en-US" dirty="0"/>
              <a:t>- Avoid using technical jargon unless necessary, and provide definitions when using them.</a:t>
            </a:r>
          </a:p>
          <a:p>
            <a:pPr algn="l" rtl="0"/>
            <a:r>
              <a:rPr lang="en-US" dirty="0"/>
              <a:t>- Be selective in choosing what information to include, focusing on the most important points.</a:t>
            </a:r>
          </a:p>
          <a:p>
            <a:pPr algn="l" rtl="0"/>
            <a:r>
              <a:rPr lang="en-US" dirty="0"/>
              <a:t>- Organize information logically, using headings and subheadings to guide readers</a:t>
            </a:r>
            <a:r>
              <a:rPr lang="en-US" dirty="0" smtClean="0"/>
              <a:t>.</a:t>
            </a:r>
            <a:endParaRPr lang="en-US" dirty="0"/>
          </a:p>
        </p:txBody>
      </p:sp>
    </p:spTree>
    <p:extLst>
      <p:ext uri="{BB962C8B-B14F-4D97-AF65-F5344CB8AC3E}">
        <p14:creationId xmlns:p14="http://schemas.microsoft.com/office/powerpoint/2010/main" val="1249686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Clear and Concise Writing</a:t>
            </a:r>
            <a:endParaRPr lang="fa-IR" dirty="0"/>
          </a:p>
        </p:txBody>
      </p:sp>
      <p:sp>
        <p:nvSpPr>
          <p:cNvPr id="3" name="Content Placeholder 2"/>
          <p:cNvSpPr>
            <a:spLocks noGrp="1"/>
          </p:cNvSpPr>
          <p:nvPr>
            <p:ph idx="1"/>
          </p:nvPr>
        </p:nvSpPr>
        <p:spPr/>
        <p:txBody>
          <a:bodyPr/>
          <a:lstStyle/>
          <a:p>
            <a:pPr algn="l" rtl="0"/>
            <a:r>
              <a:rPr lang="en-US" dirty="0"/>
              <a:t>Example 1:</a:t>
            </a:r>
          </a:p>
          <a:p>
            <a:pPr algn="l" rtl="0"/>
            <a:r>
              <a:rPr lang="en-US" dirty="0"/>
              <a:t>Unclear: The results of this study suggest that there may be a relationship between sleep deprivation and cognitive performance in college students who are enrolled in courses with high academic demands.</a:t>
            </a:r>
          </a:p>
          <a:p>
            <a:pPr algn="l" rtl="0"/>
            <a:r>
              <a:rPr lang="en-US" dirty="0"/>
              <a:t>Clear: Sleep deprivation may affect cognitive performance in college students with high academic demands</a:t>
            </a:r>
            <a:r>
              <a:rPr lang="en-US" dirty="0" smtClean="0"/>
              <a:t>.</a:t>
            </a:r>
            <a:endParaRPr lang="en-US" dirty="0"/>
          </a:p>
        </p:txBody>
      </p:sp>
    </p:spTree>
    <p:extLst>
      <p:ext uri="{BB962C8B-B14F-4D97-AF65-F5344CB8AC3E}">
        <p14:creationId xmlns:p14="http://schemas.microsoft.com/office/powerpoint/2010/main" val="3506210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Clear and Concise Writing</a:t>
            </a:r>
            <a:endParaRPr lang="fa-IR" dirty="0"/>
          </a:p>
        </p:txBody>
      </p:sp>
      <p:sp>
        <p:nvSpPr>
          <p:cNvPr id="3" name="Content Placeholder 2"/>
          <p:cNvSpPr>
            <a:spLocks noGrp="1"/>
          </p:cNvSpPr>
          <p:nvPr>
            <p:ph idx="1"/>
          </p:nvPr>
        </p:nvSpPr>
        <p:spPr/>
        <p:txBody>
          <a:bodyPr/>
          <a:lstStyle/>
          <a:p>
            <a:pPr algn="l" rtl="0"/>
            <a:r>
              <a:rPr lang="en-US" dirty="0"/>
              <a:t>Example 2:</a:t>
            </a:r>
          </a:p>
          <a:p>
            <a:pPr algn="l" rtl="0"/>
            <a:r>
              <a:rPr lang="en-US" dirty="0"/>
              <a:t>Unclear: The purpose of this study was to investigate whether there is a significant difference between the mean scores on a standardized test between two groups of students who were exposed to different teaching methods.</a:t>
            </a:r>
          </a:p>
          <a:p>
            <a:pPr algn="l" rtl="0"/>
            <a:r>
              <a:rPr lang="en-US" dirty="0"/>
              <a:t>Clear: This study compared standardized test scores between two groups of students taught with different methods</a:t>
            </a:r>
            <a:r>
              <a:rPr lang="en-US" dirty="0" smtClean="0"/>
              <a:t>.</a:t>
            </a:r>
            <a:endParaRPr lang="en-US" dirty="0"/>
          </a:p>
        </p:txBody>
      </p:sp>
    </p:spTree>
    <p:extLst>
      <p:ext uri="{BB962C8B-B14F-4D97-AF65-F5344CB8AC3E}">
        <p14:creationId xmlns:p14="http://schemas.microsoft.com/office/powerpoint/2010/main" val="1900913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rtl="0"/>
            <a:r>
              <a:rPr lang="en-US" dirty="0"/>
              <a:t>Tips for effective data presentation (e.g. figures, tables</a:t>
            </a:r>
            <a:r>
              <a:rPr lang="en-US" dirty="0" smtClean="0"/>
              <a:t>)</a:t>
            </a:r>
            <a:endParaRPr lang="fa-IR" dirty="0"/>
          </a:p>
        </p:txBody>
      </p:sp>
      <p:sp>
        <p:nvSpPr>
          <p:cNvPr id="3" name="Content Placeholder 2"/>
          <p:cNvSpPr>
            <a:spLocks noGrp="1"/>
          </p:cNvSpPr>
          <p:nvPr>
            <p:ph type="body" idx="1"/>
          </p:nvPr>
        </p:nvSpPr>
        <p:spPr/>
        <p:txBody>
          <a:bodyPr>
            <a:normAutofit/>
          </a:bodyPr>
          <a:lstStyle/>
          <a:p>
            <a:pPr rtl="0"/>
            <a:endParaRPr lang="fa-IR" dirty="0"/>
          </a:p>
        </p:txBody>
      </p:sp>
    </p:spTree>
    <p:extLst>
      <p:ext uri="{BB962C8B-B14F-4D97-AF65-F5344CB8AC3E}">
        <p14:creationId xmlns:p14="http://schemas.microsoft.com/office/powerpoint/2010/main" val="759059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t>
            </a:r>
            <a:r>
              <a:rPr lang="en-US" dirty="0" smtClean="0"/>
              <a:t>igures</a:t>
            </a:r>
            <a:endParaRPr lang="fa-IR" dirty="0"/>
          </a:p>
        </p:txBody>
      </p:sp>
      <p:sp>
        <p:nvSpPr>
          <p:cNvPr id="5" name="Text Placeholder 4"/>
          <p:cNvSpPr>
            <a:spLocks noGrp="1"/>
          </p:cNvSpPr>
          <p:nvPr>
            <p:ph type="body" idx="1"/>
          </p:nvPr>
        </p:nvSpPr>
        <p:spPr/>
        <p:txBody>
          <a:bodyPr/>
          <a:lstStyle/>
          <a:p>
            <a:endParaRPr lang="fa-IR"/>
          </a:p>
        </p:txBody>
      </p:sp>
    </p:spTree>
    <p:extLst>
      <p:ext uri="{BB962C8B-B14F-4D97-AF65-F5344CB8AC3E}">
        <p14:creationId xmlns:p14="http://schemas.microsoft.com/office/powerpoint/2010/main" val="4064428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Figures</a:t>
            </a:r>
            <a:endParaRPr lang="fa-IR" dirty="0"/>
          </a:p>
        </p:txBody>
      </p:sp>
      <p:sp>
        <p:nvSpPr>
          <p:cNvPr id="5" name="Content Placeholder 4"/>
          <p:cNvSpPr>
            <a:spLocks noGrp="1"/>
          </p:cNvSpPr>
          <p:nvPr>
            <p:ph idx="1"/>
          </p:nvPr>
        </p:nvSpPr>
        <p:spPr/>
        <p:txBody>
          <a:bodyPr/>
          <a:lstStyle/>
          <a:p>
            <a:pPr algn="l" rtl="0"/>
            <a:r>
              <a:rPr lang="en-US" dirty="0"/>
              <a:t>- Figures are an essential part of scientific papers</a:t>
            </a:r>
          </a:p>
          <a:p>
            <a:pPr algn="l" rtl="0"/>
            <a:r>
              <a:rPr lang="en-US" dirty="0"/>
              <a:t>- They help to convey complex data and information in a clear and concise manner</a:t>
            </a:r>
          </a:p>
          <a:p>
            <a:pPr algn="l" rtl="0"/>
            <a:r>
              <a:rPr lang="en-US" dirty="0"/>
              <a:t>- In this presentation, we will discuss the necessary steps for preparing figures for scientific papers</a:t>
            </a:r>
          </a:p>
          <a:p>
            <a:pPr algn="l" rtl="0"/>
            <a:endParaRPr lang="fa-IR" dirty="0"/>
          </a:p>
        </p:txBody>
      </p:sp>
    </p:spTree>
    <p:extLst>
      <p:ext uri="{BB962C8B-B14F-4D97-AF65-F5344CB8AC3E}">
        <p14:creationId xmlns:p14="http://schemas.microsoft.com/office/powerpoint/2010/main" val="3361797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Figures</a:t>
            </a:r>
            <a:endParaRPr lang="fa-IR" dirty="0"/>
          </a:p>
        </p:txBody>
      </p:sp>
      <p:sp>
        <p:nvSpPr>
          <p:cNvPr id="3" name="Content Placeholder 2"/>
          <p:cNvSpPr>
            <a:spLocks noGrp="1"/>
          </p:cNvSpPr>
          <p:nvPr>
            <p:ph idx="1"/>
          </p:nvPr>
        </p:nvSpPr>
        <p:spPr/>
        <p:txBody>
          <a:bodyPr>
            <a:normAutofit fontScale="92500"/>
          </a:bodyPr>
          <a:lstStyle/>
          <a:p>
            <a:pPr algn="l" rtl="0"/>
            <a:r>
              <a:rPr lang="en-US" dirty="0"/>
              <a:t>There are several types of figures that can be used in scientific papers, including:</a:t>
            </a:r>
          </a:p>
          <a:p>
            <a:pPr lvl="1" algn="l" rtl="0"/>
            <a:r>
              <a:rPr lang="en-US" dirty="0"/>
              <a:t>  - Charts</a:t>
            </a:r>
          </a:p>
          <a:p>
            <a:pPr lvl="1" algn="l" rtl="0"/>
            <a:r>
              <a:rPr lang="en-US" dirty="0"/>
              <a:t>  - Graphs</a:t>
            </a:r>
          </a:p>
          <a:p>
            <a:pPr lvl="1" algn="l" rtl="0"/>
            <a:r>
              <a:rPr lang="en-US" dirty="0"/>
              <a:t>  - Photos</a:t>
            </a:r>
          </a:p>
          <a:p>
            <a:pPr lvl="1" algn="l" rtl="0"/>
            <a:r>
              <a:rPr lang="en-US" dirty="0"/>
              <a:t>  - Diagrams</a:t>
            </a:r>
          </a:p>
          <a:p>
            <a:pPr algn="l" rtl="0"/>
            <a:r>
              <a:rPr lang="en-US" dirty="0"/>
              <a:t>- The type of figure used will depend on the data being presented and the purpose of the </a:t>
            </a:r>
            <a:r>
              <a:rPr lang="en-US" dirty="0" smtClean="0"/>
              <a:t>figure</a:t>
            </a:r>
            <a:endParaRPr lang="en-US" dirty="0"/>
          </a:p>
        </p:txBody>
      </p:sp>
    </p:spTree>
    <p:extLst>
      <p:ext uri="{BB962C8B-B14F-4D97-AF65-F5344CB8AC3E}">
        <p14:creationId xmlns:p14="http://schemas.microsoft.com/office/powerpoint/2010/main" val="2767426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Collection and Analysis</a:t>
            </a:r>
            <a:endParaRPr lang="fa-IR" dirty="0"/>
          </a:p>
        </p:txBody>
      </p:sp>
      <p:sp>
        <p:nvSpPr>
          <p:cNvPr id="3" name="Content Placeholder 2"/>
          <p:cNvSpPr>
            <a:spLocks noGrp="1"/>
          </p:cNvSpPr>
          <p:nvPr>
            <p:ph idx="1"/>
          </p:nvPr>
        </p:nvSpPr>
        <p:spPr/>
        <p:txBody>
          <a:bodyPr/>
          <a:lstStyle/>
          <a:p>
            <a:pPr algn="l" rtl="0"/>
            <a:r>
              <a:rPr lang="en-US" dirty="0"/>
              <a:t>- Before creating a figure, it is important to collect and analyze the data thoroughly</a:t>
            </a:r>
          </a:p>
          <a:p>
            <a:pPr algn="l" rtl="0"/>
            <a:r>
              <a:rPr lang="en-US" dirty="0"/>
              <a:t>- This ensures that the figure accurately represents the data and supports the conclusions drawn in the paper</a:t>
            </a:r>
          </a:p>
          <a:p>
            <a:pPr algn="l" rtl="0"/>
            <a:endParaRPr lang="fa-IR" dirty="0"/>
          </a:p>
        </p:txBody>
      </p:sp>
    </p:spTree>
    <p:extLst>
      <p:ext uri="{BB962C8B-B14F-4D97-AF65-F5344CB8AC3E}">
        <p14:creationId xmlns:p14="http://schemas.microsoft.com/office/powerpoint/2010/main" val="93137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a Format</a:t>
            </a:r>
            <a:endParaRPr lang="fa-IR" dirty="0"/>
          </a:p>
        </p:txBody>
      </p:sp>
      <p:sp>
        <p:nvSpPr>
          <p:cNvPr id="3" name="Content Placeholder 2"/>
          <p:cNvSpPr>
            <a:spLocks noGrp="1"/>
          </p:cNvSpPr>
          <p:nvPr>
            <p:ph idx="1"/>
          </p:nvPr>
        </p:nvSpPr>
        <p:spPr/>
        <p:txBody>
          <a:bodyPr/>
          <a:lstStyle/>
          <a:p>
            <a:pPr algn="l" rtl="0"/>
            <a:r>
              <a:rPr lang="en-US" dirty="0"/>
              <a:t>- Once the data has been analyzed, it is time to choose a format for the figure</a:t>
            </a:r>
          </a:p>
          <a:p>
            <a:pPr algn="l" rtl="0"/>
            <a:r>
              <a:rPr lang="en-US" dirty="0"/>
              <a:t>- This may include choosing between a bar graph or line graph, or deciding whether to use a photograph or diagram</a:t>
            </a:r>
          </a:p>
          <a:p>
            <a:pPr algn="l" rtl="0"/>
            <a:endParaRPr lang="fa-IR" dirty="0"/>
          </a:p>
        </p:txBody>
      </p:sp>
    </p:spTree>
    <p:extLst>
      <p:ext uri="{BB962C8B-B14F-4D97-AF65-F5344CB8AC3E}">
        <p14:creationId xmlns:p14="http://schemas.microsoft.com/office/powerpoint/2010/main" val="12063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Figure</a:t>
            </a:r>
            <a:endParaRPr lang="fa-IR" dirty="0"/>
          </a:p>
        </p:txBody>
      </p:sp>
      <p:sp>
        <p:nvSpPr>
          <p:cNvPr id="3" name="Content Placeholder 2"/>
          <p:cNvSpPr>
            <a:spLocks noGrp="1"/>
          </p:cNvSpPr>
          <p:nvPr>
            <p:ph idx="1"/>
          </p:nvPr>
        </p:nvSpPr>
        <p:spPr/>
        <p:txBody>
          <a:bodyPr/>
          <a:lstStyle/>
          <a:p>
            <a:pPr algn="l" rtl="0"/>
            <a:r>
              <a:rPr lang="en-US" dirty="0"/>
              <a:t>When designing a figure, it is important to keep in mind its purpose and audience</a:t>
            </a:r>
          </a:p>
          <a:p>
            <a:pPr algn="l" rtl="0"/>
            <a:r>
              <a:rPr lang="en-US" dirty="0"/>
              <a:t>- The figure should be clear, concise, and easy to </a:t>
            </a:r>
            <a:r>
              <a:rPr lang="en-US" dirty="0" smtClean="0"/>
              <a:t>understand</a:t>
            </a:r>
            <a:endParaRPr lang="en-US" dirty="0"/>
          </a:p>
        </p:txBody>
      </p:sp>
    </p:spTree>
    <p:extLst>
      <p:ext uri="{BB962C8B-B14F-4D97-AF65-F5344CB8AC3E}">
        <p14:creationId xmlns:p14="http://schemas.microsoft.com/office/powerpoint/2010/main" val="1240853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Brought to you by</a:t>
            </a:r>
            <a:endParaRPr lang="fa-I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640229" y="3383280"/>
            <a:ext cx="1706880" cy="1691640"/>
          </a:xfrm>
        </p:spPr>
      </p:pic>
    </p:spTree>
    <p:extLst>
      <p:ext uri="{BB962C8B-B14F-4D97-AF65-F5344CB8AC3E}">
        <p14:creationId xmlns:p14="http://schemas.microsoft.com/office/powerpoint/2010/main" val="4153291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Labeling and Formatting </a:t>
            </a:r>
            <a:endParaRPr lang="fa-IR" dirty="0"/>
          </a:p>
        </p:txBody>
      </p:sp>
      <p:sp>
        <p:nvSpPr>
          <p:cNvPr id="3" name="Content Placeholder 2"/>
          <p:cNvSpPr>
            <a:spLocks noGrp="1"/>
          </p:cNvSpPr>
          <p:nvPr>
            <p:ph idx="1"/>
          </p:nvPr>
        </p:nvSpPr>
        <p:spPr/>
        <p:txBody>
          <a:bodyPr/>
          <a:lstStyle/>
          <a:p>
            <a:pPr algn="l" rtl="0"/>
            <a:r>
              <a:rPr lang="en-US" dirty="0"/>
              <a:t>- Proper labeling is crucial for figures in scientific papers </a:t>
            </a:r>
          </a:p>
          <a:p>
            <a:pPr algn="l" rtl="0"/>
            <a:r>
              <a:rPr lang="en-US" dirty="0"/>
              <a:t>- All axes should be labeled with units </a:t>
            </a:r>
          </a:p>
          <a:p>
            <a:pPr algn="l" rtl="0"/>
            <a:r>
              <a:rPr lang="en-US" dirty="0"/>
              <a:t>- Legends should clearly explain what each element in the figure represents </a:t>
            </a:r>
          </a:p>
        </p:txBody>
      </p:sp>
    </p:spTree>
    <p:extLst>
      <p:ext uri="{BB962C8B-B14F-4D97-AF65-F5344CB8AC3E}">
        <p14:creationId xmlns:p14="http://schemas.microsoft.com/office/powerpoint/2010/main" val="3914107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Control </a:t>
            </a:r>
            <a:endParaRPr lang="fa-IR" dirty="0"/>
          </a:p>
        </p:txBody>
      </p:sp>
      <p:sp>
        <p:nvSpPr>
          <p:cNvPr id="3" name="Content Placeholder 2"/>
          <p:cNvSpPr>
            <a:spLocks noGrp="1"/>
          </p:cNvSpPr>
          <p:nvPr>
            <p:ph idx="1"/>
          </p:nvPr>
        </p:nvSpPr>
        <p:spPr/>
        <p:txBody>
          <a:bodyPr/>
          <a:lstStyle/>
          <a:p>
            <a:pPr algn="l" rtl="0"/>
            <a:r>
              <a:rPr lang="en-US" dirty="0"/>
              <a:t>- Before submitting a paper with figures, it is important to perform quality control checks </a:t>
            </a:r>
          </a:p>
          <a:p>
            <a:pPr algn="l" rtl="0"/>
            <a:r>
              <a:rPr lang="en-US" dirty="0"/>
              <a:t>- Ensure that all elements are legible and clear </a:t>
            </a:r>
          </a:p>
          <a:p>
            <a:pPr algn="l" rtl="0"/>
            <a:r>
              <a:rPr lang="en-US" dirty="0"/>
              <a:t>- Check that all labels are correct </a:t>
            </a:r>
          </a:p>
          <a:p>
            <a:pPr algn="l" rtl="0"/>
            <a:endParaRPr lang="fa-IR" dirty="0"/>
          </a:p>
        </p:txBody>
      </p:sp>
    </p:spTree>
    <p:extLst>
      <p:ext uri="{BB962C8B-B14F-4D97-AF65-F5344CB8AC3E}">
        <p14:creationId xmlns:p14="http://schemas.microsoft.com/office/powerpoint/2010/main" val="4221308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Tables</a:t>
            </a:r>
            <a:endParaRPr lang="fa-IR" dirty="0"/>
          </a:p>
        </p:txBody>
      </p:sp>
      <p:sp>
        <p:nvSpPr>
          <p:cNvPr id="5" name="Text Placeholder 4"/>
          <p:cNvSpPr>
            <a:spLocks noGrp="1"/>
          </p:cNvSpPr>
          <p:nvPr>
            <p:ph type="body" idx="1"/>
          </p:nvPr>
        </p:nvSpPr>
        <p:spPr/>
        <p:txBody>
          <a:bodyPr/>
          <a:lstStyle/>
          <a:p>
            <a:endParaRPr lang="fa-IR"/>
          </a:p>
        </p:txBody>
      </p:sp>
    </p:spTree>
    <p:extLst>
      <p:ext uri="{BB962C8B-B14F-4D97-AF65-F5344CB8AC3E}">
        <p14:creationId xmlns:p14="http://schemas.microsoft.com/office/powerpoint/2010/main" val="26929395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Preparation for Scientific Papers</a:t>
            </a:r>
            <a:endParaRPr lang="fa-IR" dirty="0"/>
          </a:p>
        </p:txBody>
      </p:sp>
      <p:sp>
        <p:nvSpPr>
          <p:cNvPr id="3" name="Content Placeholder 2"/>
          <p:cNvSpPr>
            <a:spLocks noGrp="1"/>
          </p:cNvSpPr>
          <p:nvPr>
            <p:ph idx="1"/>
          </p:nvPr>
        </p:nvSpPr>
        <p:spPr/>
        <p:txBody>
          <a:bodyPr/>
          <a:lstStyle/>
          <a:p>
            <a:pPr algn="l" rtl="0"/>
            <a:r>
              <a:rPr lang="en-US" dirty="0"/>
              <a:t>- Tables are an essential part of scientific papers.</a:t>
            </a:r>
          </a:p>
          <a:p>
            <a:pPr algn="l" rtl="0"/>
            <a:r>
              <a:rPr lang="en-US" dirty="0"/>
              <a:t>- They provide a clear and concise way to present data and results.</a:t>
            </a:r>
          </a:p>
          <a:p>
            <a:pPr algn="l" rtl="0"/>
            <a:r>
              <a:rPr lang="en-US" dirty="0"/>
              <a:t>- Proper table preparation is crucial for effective communication of research findings</a:t>
            </a:r>
            <a:r>
              <a:rPr lang="en-US" dirty="0" smtClean="0"/>
              <a:t>.</a:t>
            </a:r>
            <a:endParaRPr lang="en-US" dirty="0"/>
          </a:p>
        </p:txBody>
      </p:sp>
    </p:spTree>
    <p:extLst>
      <p:ext uri="{BB962C8B-B14F-4D97-AF65-F5344CB8AC3E}">
        <p14:creationId xmlns:p14="http://schemas.microsoft.com/office/powerpoint/2010/main" val="705925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Effective Tables</a:t>
            </a:r>
            <a:endParaRPr lang="fa-IR" dirty="0"/>
          </a:p>
        </p:txBody>
      </p:sp>
      <p:sp>
        <p:nvSpPr>
          <p:cNvPr id="3" name="Content Placeholder 2"/>
          <p:cNvSpPr>
            <a:spLocks noGrp="1"/>
          </p:cNvSpPr>
          <p:nvPr>
            <p:ph idx="1"/>
          </p:nvPr>
        </p:nvSpPr>
        <p:spPr/>
        <p:txBody>
          <a:bodyPr/>
          <a:lstStyle/>
          <a:p>
            <a:pPr algn="l" rtl="0"/>
            <a:r>
              <a:rPr lang="en-US" dirty="0"/>
              <a:t>- Tables should be designed to be easily readable and understandable.</a:t>
            </a:r>
          </a:p>
          <a:p>
            <a:pPr algn="l" rtl="0"/>
            <a:r>
              <a:rPr lang="en-US" dirty="0"/>
              <a:t>- Use clear headings and labels for each column and row.</a:t>
            </a:r>
          </a:p>
          <a:p>
            <a:pPr algn="l" rtl="0"/>
            <a:r>
              <a:rPr lang="en-US" dirty="0"/>
              <a:t>- Avoid using too many colors or complex formatting.</a:t>
            </a:r>
          </a:p>
          <a:p>
            <a:pPr algn="l" rtl="0"/>
            <a:r>
              <a:rPr lang="en-US" dirty="0"/>
              <a:t>- Keep the table as simple as possible while still conveying the necessary information</a:t>
            </a:r>
            <a:r>
              <a:rPr lang="en-US" dirty="0" smtClean="0"/>
              <a:t>.</a:t>
            </a:r>
            <a:endParaRPr lang="en-US" dirty="0"/>
          </a:p>
        </p:txBody>
      </p:sp>
    </p:spTree>
    <p:extLst>
      <p:ext uri="{BB962C8B-B14F-4D97-AF65-F5344CB8AC3E}">
        <p14:creationId xmlns:p14="http://schemas.microsoft.com/office/powerpoint/2010/main" val="2720451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Presenting Data in Tables</a:t>
            </a:r>
            <a:endParaRPr lang="fa-IR" dirty="0"/>
          </a:p>
        </p:txBody>
      </p:sp>
      <p:sp>
        <p:nvSpPr>
          <p:cNvPr id="3" name="Content Placeholder 2"/>
          <p:cNvSpPr>
            <a:spLocks noGrp="1"/>
          </p:cNvSpPr>
          <p:nvPr>
            <p:ph idx="1"/>
          </p:nvPr>
        </p:nvSpPr>
        <p:spPr/>
        <p:txBody>
          <a:bodyPr>
            <a:normAutofit/>
          </a:bodyPr>
          <a:lstStyle/>
          <a:p>
            <a:pPr algn="l" rtl="0"/>
            <a:r>
              <a:rPr lang="en-US" dirty="0"/>
              <a:t>Choose the appropriate type of table for your data (e.g., frequency tables, contingency tables, summary tables).</a:t>
            </a:r>
          </a:p>
          <a:p>
            <a:pPr algn="l" rtl="0"/>
            <a:r>
              <a:rPr lang="en-US" dirty="0"/>
              <a:t>- Use descriptive statistics (e.g., mean, standard deviation) to summarize numerical data.</a:t>
            </a:r>
          </a:p>
          <a:p>
            <a:pPr algn="l" rtl="0"/>
            <a:r>
              <a:rPr lang="en-US" dirty="0"/>
              <a:t>- Use percentages or proportions to summarize categorical data.</a:t>
            </a:r>
          </a:p>
          <a:p>
            <a:pPr algn="l" rtl="0"/>
            <a:r>
              <a:rPr lang="en-US" dirty="0"/>
              <a:t>- Include footnotes or captions to explain any abbreviations or symbols used in the table</a:t>
            </a:r>
            <a:r>
              <a:rPr lang="en-US" dirty="0" smtClean="0"/>
              <a:t>.</a:t>
            </a:r>
            <a:endParaRPr lang="en-US" dirty="0"/>
          </a:p>
        </p:txBody>
      </p:sp>
    </p:spTree>
    <p:extLst>
      <p:ext uri="{BB962C8B-B14F-4D97-AF65-F5344CB8AC3E}">
        <p14:creationId xmlns:p14="http://schemas.microsoft.com/office/powerpoint/2010/main" val="1419729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Placing Tables in Scientific Papers</a:t>
            </a:r>
            <a:endParaRPr lang="fa-IR" dirty="0"/>
          </a:p>
        </p:txBody>
      </p:sp>
      <p:sp>
        <p:nvSpPr>
          <p:cNvPr id="3" name="Content Placeholder 2"/>
          <p:cNvSpPr>
            <a:spLocks noGrp="1"/>
          </p:cNvSpPr>
          <p:nvPr>
            <p:ph idx="1"/>
          </p:nvPr>
        </p:nvSpPr>
        <p:spPr/>
        <p:txBody>
          <a:bodyPr/>
          <a:lstStyle/>
          <a:p>
            <a:pPr algn="l" rtl="0"/>
            <a:r>
              <a:rPr lang="en-US" dirty="0"/>
              <a:t>- Tables should be placed close to where they are referenced in the text.</a:t>
            </a:r>
          </a:p>
          <a:p>
            <a:pPr algn="l" rtl="0"/>
            <a:r>
              <a:rPr lang="en-US" dirty="0"/>
              <a:t>- Place tables on separate pages from the main text, with a clear heading indicating what the table contains.</a:t>
            </a:r>
          </a:p>
          <a:p>
            <a:pPr algn="l" rtl="0"/>
            <a:r>
              <a:rPr lang="en-US" dirty="0"/>
              <a:t>- Number tables sequentially throughout the paper (e.g., Table 1, Table 2).</a:t>
            </a:r>
          </a:p>
          <a:p>
            <a:pPr algn="l" rtl="0"/>
            <a:r>
              <a:rPr lang="en-US" dirty="0"/>
              <a:t>- Refer to each table by its number in the text (e.g., "As shown in Table 1</a:t>
            </a:r>
            <a:r>
              <a:rPr lang="en-US" dirty="0" smtClean="0"/>
              <a:t>...").</a:t>
            </a:r>
            <a:endParaRPr lang="en-US" dirty="0"/>
          </a:p>
        </p:txBody>
      </p:sp>
    </p:spTree>
    <p:extLst>
      <p:ext uri="{BB962C8B-B14F-4D97-AF65-F5344CB8AC3E}">
        <p14:creationId xmlns:p14="http://schemas.microsoft.com/office/powerpoint/2010/main" val="1043085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Information</a:t>
            </a:r>
            <a:endParaRPr lang="fa-IR" dirty="0"/>
          </a:p>
        </p:txBody>
      </p:sp>
      <p:sp>
        <p:nvSpPr>
          <p:cNvPr id="3" name="Content Placeholder 2"/>
          <p:cNvSpPr>
            <a:spLocks noGrp="1"/>
          </p:cNvSpPr>
          <p:nvPr>
            <p:ph idx="1"/>
          </p:nvPr>
        </p:nvSpPr>
        <p:spPr/>
        <p:txBody>
          <a:bodyPr>
            <a:normAutofit fontScale="77500" lnSpcReduction="20000"/>
          </a:bodyPr>
          <a:lstStyle/>
          <a:p>
            <a:pPr algn="l" rtl="0"/>
            <a:r>
              <a:rPr lang="en-US" b="1" dirty="0"/>
              <a:t>Acknowledgments</a:t>
            </a:r>
            <a:r>
              <a:rPr lang="en-US" dirty="0"/>
              <a:t>: Give credit to those who contributed to the research but are not authors (funding agencies, technical support, etc.)</a:t>
            </a:r>
          </a:p>
          <a:p>
            <a:pPr algn="l" rtl="0"/>
            <a:r>
              <a:rPr lang="en-US" dirty="0" smtClean="0"/>
              <a:t> </a:t>
            </a:r>
            <a:r>
              <a:rPr lang="en-US" b="1" dirty="0"/>
              <a:t>Competing Interests</a:t>
            </a:r>
            <a:r>
              <a:rPr lang="en-US" dirty="0"/>
              <a:t>: Disclose any financial or personal conflicts of interest that may influence the research or its interpretation</a:t>
            </a:r>
          </a:p>
          <a:p>
            <a:pPr algn="l" rtl="0"/>
            <a:r>
              <a:rPr lang="en-US" b="1" dirty="0" smtClean="0"/>
              <a:t>Availability </a:t>
            </a:r>
            <a:r>
              <a:rPr lang="en-US" b="1" dirty="0"/>
              <a:t>of Data</a:t>
            </a:r>
            <a:r>
              <a:rPr lang="en-US" dirty="0"/>
              <a:t>: Provide information on how data can be accessed or obtained for replication purposes</a:t>
            </a:r>
          </a:p>
          <a:p>
            <a:pPr algn="l" rtl="0"/>
            <a:r>
              <a:rPr lang="en-US" b="1" dirty="0" smtClean="0"/>
              <a:t>Author Contributions</a:t>
            </a:r>
            <a:r>
              <a:rPr lang="en-US" dirty="0" smtClean="0"/>
              <a:t>: Clearly state each author's contribution to the research</a:t>
            </a:r>
          </a:p>
          <a:p>
            <a:pPr algn="l" rtl="0"/>
            <a:r>
              <a:rPr lang="en-US" b="1" dirty="0" smtClean="0"/>
              <a:t>Funding</a:t>
            </a:r>
            <a:r>
              <a:rPr lang="en-US" dirty="0"/>
              <a:t>: Disclose all sources of funding for the research</a:t>
            </a:r>
          </a:p>
          <a:p>
            <a:pPr algn="l" rtl="0"/>
            <a:r>
              <a:rPr lang="en-US" b="1" dirty="0" smtClean="0"/>
              <a:t>Ethical </a:t>
            </a:r>
            <a:r>
              <a:rPr lang="en-US" b="1" dirty="0"/>
              <a:t>Issues</a:t>
            </a:r>
            <a:r>
              <a:rPr lang="en-US" dirty="0"/>
              <a:t>: Address any ethical concerns related to the research (informed consent, animal welfare, etc</a:t>
            </a:r>
            <a:r>
              <a:rPr lang="en-US" dirty="0" smtClean="0"/>
              <a:t>.)</a:t>
            </a:r>
            <a:endParaRPr lang="en-US" dirty="0"/>
          </a:p>
        </p:txBody>
      </p:sp>
    </p:spTree>
    <p:extLst>
      <p:ext uri="{BB962C8B-B14F-4D97-AF65-F5344CB8AC3E}">
        <p14:creationId xmlns:p14="http://schemas.microsoft.com/office/powerpoint/2010/main" val="8797981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Acknowledgments </a:t>
            </a:r>
            <a:endParaRPr lang="fa-IR" dirty="0"/>
          </a:p>
        </p:txBody>
      </p:sp>
      <p:sp>
        <p:nvSpPr>
          <p:cNvPr id="3" name="Content Placeholder 2"/>
          <p:cNvSpPr>
            <a:spLocks noGrp="1"/>
          </p:cNvSpPr>
          <p:nvPr>
            <p:ph idx="1"/>
          </p:nvPr>
        </p:nvSpPr>
        <p:spPr/>
        <p:txBody>
          <a:bodyPr/>
          <a:lstStyle/>
          <a:p>
            <a:pPr algn="l" rtl="0"/>
            <a:r>
              <a:rPr lang="en-US" dirty="0" smtClean="0"/>
              <a:t>Acknowledge </a:t>
            </a:r>
            <a:r>
              <a:rPr lang="en-US" dirty="0"/>
              <a:t>funding agencies and technical support staff who contributed to the research but are not authors</a:t>
            </a:r>
            <a:r>
              <a:rPr lang="en-US" dirty="0" smtClean="0"/>
              <a:t>.</a:t>
            </a:r>
          </a:p>
          <a:p>
            <a:pPr algn="l" rtl="0"/>
            <a:r>
              <a:rPr lang="en-US" dirty="0"/>
              <a:t>Guidelines for acknowledging contributors to the research project </a:t>
            </a:r>
          </a:p>
          <a:p>
            <a:pPr algn="l" rtl="0"/>
            <a:r>
              <a:rPr lang="en-US" dirty="0"/>
              <a:t>Example:</a:t>
            </a:r>
          </a:p>
          <a:p>
            <a:pPr algn="l" rtl="0"/>
            <a:r>
              <a:rPr lang="en-US" dirty="0"/>
              <a:t>This work was supported by grants from the National Science Foundation (NSF) and technical assistance from John Doe.</a:t>
            </a:r>
          </a:p>
          <a:p>
            <a:pPr algn="l" rtl="0"/>
            <a:endParaRPr lang="fa-IR" dirty="0"/>
          </a:p>
        </p:txBody>
      </p:sp>
    </p:spTree>
    <p:extLst>
      <p:ext uri="{BB962C8B-B14F-4D97-AF65-F5344CB8AC3E}">
        <p14:creationId xmlns:p14="http://schemas.microsoft.com/office/powerpoint/2010/main" val="988810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Authors' Contributions</a:t>
            </a:r>
            <a:endParaRPr lang="fa-IR" dirty="0"/>
          </a:p>
        </p:txBody>
      </p:sp>
      <p:sp>
        <p:nvSpPr>
          <p:cNvPr id="3" name="Content Placeholder 2"/>
          <p:cNvSpPr>
            <a:spLocks noGrp="1"/>
          </p:cNvSpPr>
          <p:nvPr>
            <p:ph idx="1"/>
          </p:nvPr>
        </p:nvSpPr>
        <p:spPr/>
        <p:txBody>
          <a:bodyPr/>
          <a:lstStyle/>
          <a:p>
            <a:pPr algn="l" rtl="0"/>
            <a:r>
              <a:rPr lang="en-US" dirty="0"/>
              <a:t>Why is it important to specify authors' contributions</a:t>
            </a:r>
            <a:r>
              <a:rPr lang="en-US" dirty="0" smtClean="0"/>
              <a:t>?</a:t>
            </a:r>
            <a:endParaRPr lang="en-US" dirty="0"/>
          </a:p>
          <a:p>
            <a:pPr lvl="1" algn="l" rtl="0"/>
            <a:r>
              <a:rPr lang="en-US" dirty="0"/>
              <a:t>- To give credit where credit is due</a:t>
            </a:r>
          </a:p>
          <a:p>
            <a:pPr lvl="1" algn="l" rtl="0"/>
            <a:r>
              <a:rPr lang="en-US" dirty="0"/>
              <a:t>- To avoid disputes over authorship</a:t>
            </a:r>
          </a:p>
          <a:p>
            <a:pPr lvl="1" algn="l" rtl="0"/>
            <a:r>
              <a:rPr lang="en-US" dirty="0"/>
              <a:t>- To provide transparency and accountability in </a:t>
            </a:r>
            <a:r>
              <a:rPr lang="en-US" dirty="0" smtClean="0"/>
              <a:t>research</a:t>
            </a:r>
            <a:endParaRPr lang="en-US" dirty="0"/>
          </a:p>
        </p:txBody>
      </p:sp>
    </p:spTree>
    <p:extLst>
      <p:ext uri="{BB962C8B-B14F-4D97-AF65-F5344CB8AC3E}">
        <p14:creationId xmlns:p14="http://schemas.microsoft.com/office/powerpoint/2010/main" val="2691166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Presented by</a:t>
            </a:r>
            <a:endParaRPr lang="fa-IR" dirty="0"/>
          </a:p>
        </p:txBody>
      </p:sp>
      <p:sp>
        <p:nvSpPr>
          <p:cNvPr id="3" name="Content Placeholder 2"/>
          <p:cNvSpPr>
            <a:spLocks noGrp="1"/>
          </p:cNvSpPr>
          <p:nvPr>
            <p:ph idx="1"/>
          </p:nvPr>
        </p:nvSpPr>
        <p:spPr>
          <a:xfrm>
            <a:off x="1484310" y="2666999"/>
            <a:ext cx="8496817" cy="3124201"/>
          </a:xfrm>
        </p:spPr>
        <p:txBody>
          <a:bodyPr>
            <a:normAutofit/>
          </a:bodyPr>
          <a:lstStyle/>
          <a:p>
            <a:pPr algn="l" rtl="0"/>
            <a:r>
              <a:rPr lang="en-US" dirty="0" smtClean="0"/>
              <a:t>Ali </a:t>
            </a:r>
            <a:r>
              <a:rPr lang="en-US" dirty="0" err="1" smtClean="0"/>
              <a:t>Shayanfar</a:t>
            </a:r>
            <a:r>
              <a:rPr lang="en-US" dirty="0" smtClean="0"/>
              <a:t>, </a:t>
            </a:r>
            <a:r>
              <a:rPr lang="en-US" dirty="0" err="1" smtClean="0"/>
              <a:t>PharmD</a:t>
            </a:r>
            <a:r>
              <a:rPr lang="en-US" dirty="0" smtClean="0"/>
              <a:t>, Editor-in-chief, </a:t>
            </a:r>
            <a:r>
              <a:rPr lang="en-US" i="1" dirty="0" smtClean="0"/>
              <a:t>Pharmaceutical Sciences </a:t>
            </a:r>
          </a:p>
          <a:p>
            <a:pPr algn="l" rtl="0"/>
            <a:r>
              <a:rPr lang="en-US" dirty="0" err="1" smtClean="0"/>
              <a:t>Sina</a:t>
            </a:r>
            <a:r>
              <a:rPr lang="en-US" dirty="0" smtClean="0"/>
              <a:t> </a:t>
            </a:r>
            <a:r>
              <a:rPr lang="en-US" dirty="0" err="1" smtClean="0"/>
              <a:t>Ghertasi</a:t>
            </a:r>
            <a:r>
              <a:rPr lang="en-US" dirty="0" smtClean="0"/>
              <a:t> </a:t>
            </a:r>
            <a:r>
              <a:rPr lang="en-US" dirty="0" err="1" smtClean="0"/>
              <a:t>Oskouei</a:t>
            </a:r>
            <a:r>
              <a:rPr lang="en-US" dirty="0" smtClean="0"/>
              <a:t>, DDS, Associate Editor, </a:t>
            </a:r>
            <a:r>
              <a:rPr lang="en-US" i="1" dirty="0" smtClean="0"/>
              <a:t>Journal of Advanced Periodontology &amp; Implant Dentistry </a:t>
            </a:r>
            <a:endParaRPr lang="fa-IR"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151" y="2438399"/>
            <a:ext cx="1261872" cy="161391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152" y="4409941"/>
            <a:ext cx="1261872" cy="1684690"/>
          </a:xfrm>
          <a:prstGeom prst="rect">
            <a:avLst/>
          </a:prstGeom>
        </p:spPr>
      </p:pic>
    </p:spTree>
    <p:extLst>
      <p:ext uri="{BB962C8B-B14F-4D97-AF65-F5344CB8AC3E}">
        <p14:creationId xmlns:p14="http://schemas.microsoft.com/office/powerpoint/2010/main" val="3435217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Authorship criteria</a:t>
            </a:r>
            <a:endParaRPr lang="fa-IR" dirty="0"/>
          </a:p>
        </p:txBody>
      </p:sp>
      <p:sp>
        <p:nvSpPr>
          <p:cNvPr id="3" name="Content Placeholder 2"/>
          <p:cNvSpPr>
            <a:spLocks noGrp="1"/>
          </p:cNvSpPr>
          <p:nvPr>
            <p:ph idx="1"/>
          </p:nvPr>
        </p:nvSpPr>
        <p:spPr/>
        <p:txBody>
          <a:bodyPr>
            <a:normAutofit fontScale="70000" lnSpcReduction="20000"/>
          </a:bodyPr>
          <a:lstStyle/>
          <a:p>
            <a:pPr algn="l" rtl="0"/>
            <a:r>
              <a:rPr lang="en-US" dirty="0" smtClean="0"/>
              <a:t>1</a:t>
            </a:r>
            <a:r>
              <a:rPr lang="en-US" dirty="0"/>
              <a:t>. Substantial contribution to the conception or design of the work, or acquisition, analysis, or interpretation of data.</a:t>
            </a:r>
          </a:p>
          <a:p>
            <a:pPr algn="l" rtl="0"/>
            <a:r>
              <a:rPr lang="en-US" dirty="0"/>
              <a:t>2. Drafting the work or revising it critically for important intellectual content.</a:t>
            </a:r>
          </a:p>
          <a:p>
            <a:pPr algn="l" rtl="0"/>
            <a:r>
              <a:rPr lang="en-US" dirty="0"/>
              <a:t>3. Final approval of the version to be published.</a:t>
            </a:r>
          </a:p>
          <a:p>
            <a:pPr algn="l" rtl="0"/>
            <a:r>
              <a:rPr lang="en-US" dirty="0"/>
              <a:t>4. Agreement to be accountable for all aspects of the work in ensuring that questions related to the accuracy or integrity of any part of the work are appropriately investigated and resolved.</a:t>
            </a:r>
          </a:p>
          <a:p>
            <a:pPr algn="l" rtl="0"/>
            <a:r>
              <a:rPr lang="en-US" dirty="0" smtClean="0"/>
              <a:t>These </a:t>
            </a:r>
            <a:r>
              <a:rPr lang="en-US" dirty="0"/>
              <a:t>criteria are often referred to as the "ICMJE criteria" after the International Committee of Medical Journal Editors, which developed them as a guideline for authorship in medical journals. However, they are widely used across many disciplines and types of scholarly works. </a:t>
            </a:r>
            <a:endParaRPr lang="en-US" dirty="0" smtClean="0"/>
          </a:p>
          <a:p>
            <a:pPr algn="l" rtl="0"/>
            <a:r>
              <a:rPr lang="en-US" b="1" dirty="0" smtClean="0"/>
              <a:t>It </a:t>
            </a:r>
            <a:r>
              <a:rPr lang="en-US" b="1" dirty="0"/>
              <a:t>is important for authors to discuss and agree upon authorship criteria before beginning a project </a:t>
            </a:r>
            <a:r>
              <a:rPr lang="en-US" dirty="0"/>
              <a:t>to ensure that all contributors receive appropriate credit and recognition for their contributions.</a:t>
            </a:r>
          </a:p>
          <a:p>
            <a:pPr algn="l" rtl="0"/>
            <a:endParaRPr lang="fa-IR" dirty="0"/>
          </a:p>
        </p:txBody>
      </p:sp>
    </p:spTree>
    <p:extLst>
      <p:ext uri="{BB962C8B-B14F-4D97-AF65-F5344CB8AC3E}">
        <p14:creationId xmlns:p14="http://schemas.microsoft.com/office/powerpoint/2010/main" val="33710423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be included in the authors' contributions section?</a:t>
            </a:r>
            <a:endParaRPr lang="fa-IR" dirty="0"/>
          </a:p>
        </p:txBody>
      </p:sp>
      <p:sp>
        <p:nvSpPr>
          <p:cNvPr id="3" name="Content Placeholder 2"/>
          <p:cNvSpPr>
            <a:spLocks noGrp="1"/>
          </p:cNvSpPr>
          <p:nvPr>
            <p:ph idx="1"/>
          </p:nvPr>
        </p:nvSpPr>
        <p:spPr/>
        <p:txBody>
          <a:bodyPr/>
          <a:lstStyle/>
          <a:p>
            <a:pPr algn="l" rtl="0"/>
            <a:r>
              <a:rPr lang="en-US" dirty="0" smtClean="0"/>
              <a:t>A </a:t>
            </a:r>
            <a:r>
              <a:rPr lang="en-US" dirty="0"/>
              <a:t>brief description of each author's contribution to the research project</a:t>
            </a:r>
          </a:p>
          <a:p>
            <a:pPr algn="l" rtl="0"/>
            <a:r>
              <a:rPr lang="en-US" dirty="0" smtClean="0"/>
              <a:t>The </a:t>
            </a:r>
            <a:r>
              <a:rPr lang="en-US" dirty="0"/>
              <a:t>specific tasks or responsibilities assigned to each author</a:t>
            </a:r>
          </a:p>
          <a:p>
            <a:pPr algn="l" rtl="0"/>
            <a:r>
              <a:rPr lang="en-US" dirty="0" smtClean="0"/>
              <a:t>The </a:t>
            </a:r>
            <a:r>
              <a:rPr lang="en-US" dirty="0"/>
              <a:t>order of authors should reflect their level of contribution</a:t>
            </a:r>
          </a:p>
          <a:p>
            <a:pPr algn="l" rtl="0"/>
            <a:endParaRPr lang="fa-IR" dirty="0"/>
          </a:p>
        </p:txBody>
      </p:sp>
    </p:spTree>
    <p:extLst>
      <p:ext uri="{BB962C8B-B14F-4D97-AF65-F5344CB8AC3E}">
        <p14:creationId xmlns:p14="http://schemas.microsoft.com/office/powerpoint/2010/main" val="3603473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authors' contributions</a:t>
            </a:r>
            <a:endParaRPr lang="fa-IR" dirty="0"/>
          </a:p>
        </p:txBody>
      </p:sp>
      <p:sp>
        <p:nvSpPr>
          <p:cNvPr id="3" name="Content Placeholder 2"/>
          <p:cNvSpPr>
            <a:spLocks noGrp="1"/>
          </p:cNvSpPr>
          <p:nvPr>
            <p:ph idx="1"/>
          </p:nvPr>
        </p:nvSpPr>
        <p:spPr/>
        <p:txBody>
          <a:bodyPr/>
          <a:lstStyle/>
          <a:p>
            <a:pPr algn="l" rtl="0"/>
            <a:r>
              <a:rPr lang="en-US" dirty="0"/>
              <a:t>- Conceptualization and design of the study: Author A, Author B, and Author C</a:t>
            </a:r>
          </a:p>
          <a:p>
            <a:pPr algn="l" rtl="0"/>
            <a:r>
              <a:rPr lang="en-US" dirty="0"/>
              <a:t>- Data collection and analysis: Author A and Author D</a:t>
            </a:r>
          </a:p>
          <a:p>
            <a:pPr algn="l" rtl="0"/>
            <a:r>
              <a:rPr lang="en-US" dirty="0"/>
              <a:t>- Writing and editing the manuscript: Author B, Author E, and Author F</a:t>
            </a:r>
          </a:p>
          <a:p>
            <a:pPr marL="0" indent="0" algn="l" rtl="0">
              <a:buNone/>
            </a:pPr>
            <a:endParaRPr lang="fa-IR" dirty="0"/>
          </a:p>
        </p:txBody>
      </p:sp>
    </p:spTree>
    <p:extLst>
      <p:ext uri="{BB962C8B-B14F-4D97-AF65-F5344CB8AC3E}">
        <p14:creationId xmlns:p14="http://schemas.microsoft.com/office/powerpoint/2010/main" val="323888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685801"/>
            <a:ext cx="10018713" cy="5105400"/>
          </a:xfrm>
        </p:spPr>
        <p:txBody>
          <a:bodyPr>
            <a:normAutofit fontScale="62500" lnSpcReduction="20000"/>
          </a:bodyPr>
          <a:lstStyle/>
          <a:p>
            <a:pPr algn="l" rtl="0"/>
            <a:r>
              <a:rPr lang="en-US" b="1" dirty="0"/>
              <a:t>Conceptualization </a:t>
            </a:r>
          </a:p>
          <a:p>
            <a:pPr algn="l" rtl="0"/>
            <a:r>
              <a:rPr lang="en-US" dirty="0"/>
              <a:t>Ideas; formulation or evolution of overarching research goals and aims </a:t>
            </a:r>
          </a:p>
          <a:p>
            <a:pPr algn="l" rtl="0"/>
            <a:r>
              <a:rPr lang="en-US" b="1" dirty="0"/>
              <a:t>Methodology </a:t>
            </a:r>
          </a:p>
          <a:p>
            <a:pPr algn="l" rtl="0"/>
            <a:r>
              <a:rPr lang="en-US" dirty="0"/>
              <a:t>Development or design of methodology; creation of models </a:t>
            </a:r>
          </a:p>
          <a:p>
            <a:pPr algn="l" rtl="0"/>
            <a:r>
              <a:rPr lang="en-US" b="1" dirty="0"/>
              <a:t>Software </a:t>
            </a:r>
          </a:p>
          <a:p>
            <a:pPr algn="l" rtl="0"/>
            <a:r>
              <a:rPr lang="en-US" dirty="0"/>
              <a:t>Programming, software development; designing computer programs; implementation of the computer code and supporting algorithms; testing of existing code components</a:t>
            </a:r>
          </a:p>
          <a:p>
            <a:pPr algn="l" rtl="0"/>
            <a:r>
              <a:rPr lang="en-US" b="1" dirty="0"/>
              <a:t>Validation </a:t>
            </a:r>
          </a:p>
          <a:p>
            <a:pPr algn="l" rtl="0"/>
            <a:r>
              <a:rPr lang="en-US" dirty="0"/>
              <a:t>Verification, whether as a part of the activity or separate, of the overall replication/ reproducibility of results/experiments and other research outputs </a:t>
            </a:r>
          </a:p>
          <a:p>
            <a:pPr algn="l" rtl="0"/>
            <a:r>
              <a:rPr lang="en-US" b="1" dirty="0"/>
              <a:t>Formal analysis </a:t>
            </a:r>
          </a:p>
          <a:p>
            <a:pPr algn="l" rtl="0"/>
            <a:r>
              <a:rPr lang="en-US" dirty="0"/>
              <a:t>Application of statistical, mathematical, computational, or other formal techniques to analyze or synthesize study data</a:t>
            </a:r>
          </a:p>
          <a:p>
            <a:pPr algn="l" rtl="0"/>
            <a:r>
              <a:rPr lang="en-US" b="1" dirty="0"/>
              <a:t>Investigation</a:t>
            </a:r>
          </a:p>
          <a:p>
            <a:pPr algn="l" rtl="0"/>
            <a:r>
              <a:rPr lang="en-US" dirty="0"/>
              <a:t>Conducting a research and investigation process, specifically performing the experiments, or data/evidence collection</a:t>
            </a:r>
          </a:p>
          <a:p>
            <a:pPr algn="l" rtl="0"/>
            <a:r>
              <a:rPr lang="en-US" b="1" dirty="0"/>
              <a:t>Resources </a:t>
            </a:r>
            <a:r>
              <a:rPr lang="en-US" b="1" dirty="0" smtClean="0"/>
              <a:t>(Funding) </a:t>
            </a:r>
            <a:endParaRPr lang="en-US" b="1" dirty="0"/>
          </a:p>
          <a:p>
            <a:pPr algn="l" rtl="0"/>
            <a:r>
              <a:rPr lang="en-US" dirty="0"/>
              <a:t>Provision of study materials, reagents, materials, patients, laboratory samples, animals, instrumentation, computing resources, or other analysis tools </a:t>
            </a:r>
          </a:p>
        </p:txBody>
      </p:sp>
    </p:spTree>
    <p:extLst>
      <p:ext uri="{BB962C8B-B14F-4D97-AF65-F5344CB8AC3E}">
        <p14:creationId xmlns:p14="http://schemas.microsoft.com/office/powerpoint/2010/main" val="42859355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685801"/>
            <a:ext cx="10018713" cy="5105400"/>
          </a:xfrm>
        </p:spPr>
        <p:txBody>
          <a:bodyPr>
            <a:normAutofit fontScale="62500" lnSpcReduction="20000"/>
          </a:bodyPr>
          <a:lstStyle/>
          <a:p>
            <a:pPr algn="l" rtl="0"/>
            <a:r>
              <a:rPr lang="en-US" b="1" dirty="0"/>
              <a:t>Data Curation </a:t>
            </a:r>
          </a:p>
          <a:p>
            <a:pPr algn="l" rtl="0"/>
            <a:r>
              <a:rPr lang="en-US" dirty="0"/>
              <a:t>Management activities to annotate (produce metadata), scrub data and maintain research data (including software code, where it is necessary for interpreting the data itself) for initial use and later reuse.</a:t>
            </a:r>
          </a:p>
          <a:p>
            <a:pPr algn="l" rtl="0"/>
            <a:r>
              <a:rPr lang="en-US" b="1" dirty="0"/>
              <a:t>Project administration</a:t>
            </a:r>
          </a:p>
          <a:p>
            <a:pPr algn="l" rtl="0"/>
            <a:r>
              <a:rPr lang="en-US" dirty="0"/>
              <a:t>Management and coordination responsibility for the research activity planning and execution</a:t>
            </a:r>
          </a:p>
          <a:p>
            <a:pPr algn="l" rtl="0"/>
            <a:r>
              <a:rPr lang="en-US" b="1" dirty="0"/>
              <a:t>Funding acquisition </a:t>
            </a:r>
          </a:p>
          <a:p>
            <a:pPr algn="l" rtl="0"/>
            <a:r>
              <a:rPr lang="en-US" dirty="0"/>
              <a:t>Acquisition of the financial support for the project leading to this publication </a:t>
            </a:r>
          </a:p>
          <a:p>
            <a:pPr algn="l" rtl="0"/>
            <a:r>
              <a:rPr lang="en-US" b="1" dirty="0"/>
              <a:t>Visualization </a:t>
            </a:r>
          </a:p>
          <a:p>
            <a:pPr algn="l" rtl="0"/>
            <a:r>
              <a:rPr lang="en-US" dirty="0"/>
              <a:t>Preparation, creation and/or presentation of the published work, specifically visualization/ data presentation</a:t>
            </a:r>
          </a:p>
          <a:p>
            <a:pPr algn="l" rtl="0"/>
            <a:r>
              <a:rPr lang="en-US" b="1" dirty="0"/>
              <a:t>Supervision </a:t>
            </a:r>
          </a:p>
          <a:p>
            <a:pPr algn="l" rtl="0"/>
            <a:r>
              <a:rPr lang="en-US" dirty="0"/>
              <a:t>Oversight and leadership responsibility for the research activity planning and execution, including mentorship external to the core team </a:t>
            </a:r>
          </a:p>
          <a:p>
            <a:pPr algn="l" rtl="0"/>
            <a:r>
              <a:rPr lang="en-US" b="1" dirty="0"/>
              <a:t>Writing - Original Draft</a:t>
            </a:r>
          </a:p>
          <a:p>
            <a:pPr algn="l" rtl="0"/>
            <a:r>
              <a:rPr lang="en-US" dirty="0"/>
              <a:t>Preparation, creation and/or presentation of the published work, specifically writing the initial draft (including substantive translation)</a:t>
            </a:r>
          </a:p>
          <a:p>
            <a:pPr algn="l" rtl="0"/>
            <a:r>
              <a:rPr lang="en-US" b="1" dirty="0"/>
              <a:t>Writing - Review &amp; Editing</a:t>
            </a:r>
          </a:p>
          <a:p>
            <a:pPr algn="l" rtl="0"/>
            <a:r>
              <a:rPr lang="en-US" dirty="0"/>
              <a:t>Preparation, creation and/or presentation of the published work by those from the original research group, specifically critical review, commentary or revision – including pre-or post publication stages</a:t>
            </a:r>
          </a:p>
          <a:p>
            <a:endParaRPr lang="fa-IR" dirty="0"/>
          </a:p>
        </p:txBody>
      </p:sp>
    </p:spTree>
    <p:extLst>
      <p:ext uri="{BB962C8B-B14F-4D97-AF65-F5344CB8AC3E}">
        <p14:creationId xmlns:p14="http://schemas.microsoft.com/office/powerpoint/2010/main" val="19880332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authorship order?</a:t>
            </a:r>
            <a:endParaRPr lang="fa-IR" dirty="0"/>
          </a:p>
        </p:txBody>
      </p:sp>
      <p:sp>
        <p:nvSpPr>
          <p:cNvPr id="3" name="Content Placeholder 2"/>
          <p:cNvSpPr>
            <a:spLocks noGrp="1"/>
          </p:cNvSpPr>
          <p:nvPr>
            <p:ph idx="1"/>
          </p:nvPr>
        </p:nvSpPr>
        <p:spPr/>
        <p:txBody>
          <a:bodyPr/>
          <a:lstStyle/>
          <a:p>
            <a:pPr algn="l" rtl="0"/>
            <a:r>
              <a:rPr lang="en-US" dirty="0"/>
              <a:t>The first author is typically the person who made the most significant contribution to the research project</a:t>
            </a:r>
          </a:p>
          <a:p>
            <a:pPr algn="l" rtl="0"/>
            <a:r>
              <a:rPr lang="en-US" dirty="0" smtClean="0"/>
              <a:t>The </a:t>
            </a:r>
            <a:r>
              <a:rPr lang="en-US" dirty="0"/>
              <a:t>last author is usually the senior researcher or supervisor who oversaw </a:t>
            </a:r>
            <a:r>
              <a:rPr lang="en-US" dirty="0" smtClean="0"/>
              <a:t>the </a:t>
            </a:r>
            <a:r>
              <a:rPr lang="en-US" dirty="0"/>
              <a:t>project</a:t>
            </a:r>
          </a:p>
          <a:p>
            <a:pPr algn="l" rtl="0"/>
            <a:r>
              <a:rPr lang="en-US" dirty="0" smtClean="0"/>
              <a:t>Middle </a:t>
            </a:r>
            <a:r>
              <a:rPr lang="en-US" dirty="0"/>
              <a:t>authors are listed in order of their level of contribution</a:t>
            </a:r>
          </a:p>
          <a:p>
            <a:pPr algn="l" rtl="0"/>
            <a:endParaRPr lang="fa-IR" dirty="0"/>
          </a:p>
        </p:txBody>
      </p:sp>
    </p:spTree>
    <p:extLst>
      <p:ext uri="{BB962C8B-B14F-4D97-AF65-F5344CB8AC3E}">
        <p14:creationId xmlns:p14="http://schemas.microsoft.com/office/powerpoint/2010/main" val="10219942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Specifying authors' contributions in scholarly papers is essential for </a:t>
            </a:r>
            <a:r>
              <a:rPr lang="en-US" b="1" dirty="0"/>
              <a:t>giving credit </a:t>
            </a:r>
            <a:r>
              <a:rPr lang="en-US" dirty="0"/>
              <a:t>where credit is due, </a:t>
            </a:r>
            <a:r>
              <a:rPr lang="en-US" b="1" dirty="0"/>
              <a:t>avoiding disputes </a:t>
            </a:r>
            <a:r>
              <a:rPr lang="en-US" dirty="0"/>
              <a:t>over authorship, and providing </a:t>
            </a:r>
            <a:r>
              <a:rPr lang="en-US" b="1" dirty="0"/>
              <a:t>transparency</a:t>
            </a:r>
            <a:r>
              <a:rPr lang="en-US" dirty="0"/>
              <a:t> and </a:t>
            </a:r>
            <a:r>
              <a:rPr lang="en-US" b="1" dirty="0"/>
              <a:t>accountability</a:t>
            </a:r>
            <a:r>
              <a:rPr lang="en-US" dirty="0"/>
              <a:t> in research. </a:t>
            </a:r>
            <a:endParaRPr lang="en-US" dirty="0" smtClean="0"/>
          </a:p>
          <a:p>
            <a:pPr algn="l" rtl="0"/>
            <a:r>
              <a:rPr lang="en-US" dirty="0" smtClean="0"/>
              <a:t>It </a:t>
            </a:r>
            <a:r>
              <a:rPr lang="en-US" dirty="0"/>
              <a:t>also helps readers understand </a:t>
            </a:r>
            <a:r>
              <a:rPr lang="en-US" b="1" dirty="0"/>
              <a:t>each author's role </a:t>
            </a:r>
            <a:r>
              <a:rPr lang="en-US" dirty="0"/>
              <a:t>in the project</a:t>
            </a:r>
            <a:r>
              <a:rPr lang="en-US" dirty="0" smtClean="0"/>
              <a:t>.</a:t>
            </a:r>
            <a:endParaRPr lang="en-US" dirty="0"/>
          </a:p>
        </p:txBody>
      </p:sp>
    </p:spTree>
    <p:extLst>
      <p:ext uri="{BB962C8B-B14F-4D97-AF65-F5344CB8AC3E}">
        <p14:creationId xmlns:p14="http://schemas.microsoft.com/office/powerpoint/2010/main" val="2410144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 Q &amp; A</a:t>
            </a:r>
            <a:endParaRPr lang="fa-IR" dirty="0"/>
          </a:p>
        </p:txBody>
      </p:sp>
      <p:sp>
        <p:nvSpPr>
          <p:cNvPr id="5" name="Subtitle 4"/>
          <p:cNvSpPr>
            <a:spLocks noGrp="1"/>
          </p:cNvSpPr>
          <p:nvPr>
            <p:ph type="subTitle" idx="1"/>
          </p:nvPr>
        </p:nvSpPr>
        <p:spPr/>
        <p:txBody>
          <a:bodyPr/>
          <a:lstStyle/>
          <a:p>
            <a:r>
              <a:rPr lang="en-US" dirty="0" smtClean="0"/>
              <a:t>TUOMS PRESS WEBINARS</a:t>
            </a:r>
            <a:endParaRPr lang="fa-IR" dirty="0"/>
          </a:p>
        </p:txBody>
      </p:sp>
    </p:spTree>
    <p:extLst>
      <p:ext uri="{BB962C8B-B14F-4D97-AF65-F5344CB8AC3E}">
        <p14:creationId xmlns:p14="http://schemas.microsoft.com/office/powerpoint/2010/main" val="37204523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Competing Interests </a:t>
            </a:r>
            <a:endParaRPr lang="fa-IR" dirty="0"/>
          </a:p>
        </p:txBody>
      </p:sp>
      <p:sp>
        <p:nvSpPr>
          <p:cNvPr id="3" name="Content Placeholder 2"/>
          <p:cNvSpPr>
            <a:spLocks noGrp="1"/>
          </p:cNvSpPr>
          <p:nvPr>
            <p:ph idx="1"/>
          </p:nvPr>
        </p:nvSpPr>
        <p:spPr/>
        <p:txBody>
          <a:bodyPr/>
          <a:lstStyle/>
          <a:p>
            <a:pPr algn="l" rtl="0"/>
            <a:r>
              <a:rPr lang="en-US" dirty="0" smtClean="0"/>
              <a:t>Disclose </a:t>
            </a:r>
            <a:r>
              <a:rPr lang="en-US" dirty="0"/>
              <a:t>any financial or personal conflicts of interest that may influence the research or its interpretation</a:t>
            </a:r>
            <a:r>
              <a:rPr lang="en-US" dirty="0" smtClean="0"/>
              <a:t>.</a:t>
            </a:r>
          </a:p>
          <a:p>
            <a:pPr algn="l" rtl="0"/>
            <a:r>
              <a:rPr lang="en-US" dirty="0"/>
              <a:t>Importance of disclosing competing interests in scholarly publishing </a:t>
            </a:r>
          </a:p>
          <a:p>
            <a:pPr algn="l" rtl="0"/>
            <a:r>
              <a:rPr lang="en-US" dirty="0"/>
              <a:t>Example:</a:t>
            </a:r>
          </a:p>
          <a:p>
            <a:pPr algn="l" rtl="0"/>
            <a:r>
              <a:rPr lang="en-US" dirty="0"/>
              <a:t>The authors declare no competing interests.</a:t>
            </a:r>
          </a:p>
          <a:p>
            <a:pPr algn="l" rtl="0"/>
            <a:endParaRPr lang="fa-IR" dirty="0"/>
          </a:p>
        </p:txBody>
      </p:sp>
    </p:spTree>
    <p:extLst>
      <p:ext uri="{BB962C8B-B14F-4D97-AF65-F5344CB8AC3E}">
        <p14:creationId xmlns:p14="http://schemas.microsoft.com/office/powerpoint/2010/main" val="55184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Competing Interests</a:t>
            </a:r>
            <a:endParaRPr lang="fa-IR" dirty="0"/>
          </a:p>
        </p:txBody>
      </p:sp>
      <p:sp>
        <p:nvSpPr>
          <p:cNvPr id="3" name="Content Placeholder 2"/>
          <p:cNvSpPr>
            <a:spLocks noGrp="1"/>
          </p:cNvSpPr>
          <p:nvPr>
            <p:ph idx="1"/>
          </p:nvPr>
        </p:nvSpPr>
        <p:spPr/>
        <p:txBody>
          <a:bodyPr/>
          <a:lstStyle/>
          <a:p>
            <a:pPr algn="l" rtl="0"/>
            <a:r>
              <a:rPr lang="en-US" dirty="0"/>
              <a:t>Financial interests such as funding from a company that could benefit from the research results</a:t>
            </a:r>
          </a:p>
          <a:p>
            <a:pPr algn="l" rtl="0"/>
            <a:r>
              <a:rPr lang="en-US" dirty="0" smtClean="0"/>
              <a:t>Personal </a:t>
            </a:r>
            <a:r>
              <a:rPr lang="en-US" dirty="0"/>
              <a:t>interests such as a researcher's political or religious beliefs that could influence their interpretation of the data</a:t>
            </a:r>
          </a:p>
          <a:p>
            <a:pPr algn="l" rtl="0"/>
            <a:r>
              <a:rPr lang="en-US" dirty="0" smtClean="0"/>
              <a:t>Professional </a:t>
            </a:r>
            <a:r>
              <a:rPr lang="en-US" dirty="0"/>
              <a:t>interests such as a researcher's desire for career advancement or recognition</a:t>
            </a:r>
          </a:p>
        </p:txBody>
      </p:sp>
    </p:spTree>
    <p:extLst>
      <p:ext uri="{BB962C8B-B14F-4D97-AF65-F5344CB8AC3E}">
        <p14:creationId xmlns:p14="http://schemas.microsoft.com/office/powerpoint/2010/main" val="761732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Scientific Integrity Important?</a:t>
            </a:r>
            <a:endParaRPr lang="fa-IR" dirty="0"/>
          </a:p>
        </p:txBody>
      </p:sp>
      <p:sp>
        <p:nvSpPr>
          <p:cNvPr id="3" name="Content Placeholder 2"/>
          <p:cNvSpPr>
            <a:spLocks noGrp="1"/>
          </p:cNvSpPr>
          <p:nvPr>
            <p:ph idx="1"/>
          </p:nvPr>
        </p:nvSpPr>
        <p:spPr/>
        <p:txBody>
          <a:bodyPr/>
          <a:lstStyle/>
          <a:p>
            <a:pPr algn="l" rtl="0"/>
            <a:r>
              <a:rPr lang="en-US" dirty="0"/>
              <a:t>- Ensures credibility and reliability of research</a:t>
            </a:r>
          </a:p>
          <a:p>
            <a:pPr algn="l" rtl="0"/>
            <a:r>
              <a:rPr lang="en-US" dirty="0"/>
              <a:t>- Maintains the trust of the scientific community and the public</a:t>
            </a:r>
          </a:p>
          <a:p>
            <a:pPr algn="l" rtl="0"/>
            <a:r>
              <a:rPr lang="en-US" dirty="0"/>
              <a:t>- Helps prevent misconduct and </a:t>
            </a:r>
            <a:r>
              <a:rPr lang="en-US" dirty="0" smtClean="0"/>
              <a:t>fraud</a:t>
            </a:r>
            <a:endParaRPr lang="en-US" dirty="0"/>
          </a:p>
        </p:txBody>
      </p:sp>
    </p:spTree>
    <p:extLst>
      <p:ext uri="{BB962C8B-B14F-4D97-AF65-F5344CB8AC3E}">
        <p14:creationId xmlns:p14="http://schemas.microsoft.com/office/powerpoint/2010/main" val="22414447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Disclosing Competing Interests</a:t>
            </a:r>
            <a:endParaRPr lang="fa-IR" dirty="0"/>
          </a:p>
        </p:txBody>
      </p:sp>
      <p:sp>
        <p:nvSpPr>
          <p:cNvPr id="3" name="Content Placeholder 2"/>
          <p:cNvSpPr>
            <a:spLocks noGrp="1"/>
          </p:cNvSpPr>
          <p:nvPr>
            <p:ph idx="1"/>
          </p:nvPr>
        </p:nvSpPr>
        <p:spPr/>
        <p:txBody>
          <a:bodyPr/>
          <a:lstStyle/>
          <a:p>
            <a:pPr algn="l" rtl="0"/>
            <a:r>
              <a:rPr lang="en-US" dirty="0"/>
              <a:t>Disclosing competing interests is important because it allows readers to evaluate the potential bias in the research and make informed decisions about its validity</a:t>
            </a:r>
            <a:r>
              <a:rPr lang="en-US" dirty="0" smtClean="0"/>
              <a:t>.</a:t>
            </a:r>
            <a:endParaRPr lang="en-US" dirty="0"/>
          </a:p>
        </p:txBody>
      </p:sp>
    </p:spTree>
    <p:extLst>
      <p:ext uri="{BB962C8B-B14F-4D97-AF65-F5344CB8AC3E}">
        <p14:creationId xmlns:p14="http://schemas.microsoft.com/office/powerpoint/2010/main" val="2993106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Disclose Competing Interests</a:t>
            </a:r>
            <a:endParaRPr lang="fa-IR" dirty="0"/>
          </a:p>
        </p:txBody>
      </p:sp>
      <p:sp>
        <p:nvSpPr>
          <p:cNvPr id="3" name="Content Placeholder 2"/>
          <p:cNvSpPr>
            <a:spLocks noGrp="1"/>
          </p:cNvSpPr>
          <p:nvPr>
            <p:ph idx="1"/>
          </p:nvPr>
        </p:nvSpPr>
        <p:spPr/>
        <p:txBody>
          <a:bodyPr/>
          <a:lstStyle/>
          <a:p>
            <a:pPr algn="l" rtl="0"/>
            <a:r>
              <a:rPr lang="en-US" dirty="0"/>
              <a:t>Researchers should disclose all potential competing interests in their paper, including those that may seem minor. This can be done through a statement at the beginning or end of the paper, or through a separate declaration form.</a:t>
            </a:r>
            <a:endParaRPr lang="fa-IR" dirty="0"/>
          </a:p>
        </p:txBody>
      </p:sp>
    </p:spTree>
    <p:extLst>
      <p:ext uri="{BB962C8B-B14F-4D97-AF65-F5344CB8AC3E}">
        <p14:creationId xmlns:p14="http://schemas.microsoft.com/office/powerpoint/2010/main" val="25845231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of Not Disclosing Competing Interests</a:t>
            </a:r>
            <a:endParaRPr lang="fa-IR" dirty="0"/>
          </a:p>
        </p:txBody>
      </p:sp>
      <p:sp>
        <p:nvSpPr>
          <p:cNvPr id="3" name="Content Placeholder 2"/>
          <p:cNvSpPr>
            <a:spLocks noGrp="1"/>
          </p:cNvSpPr>
          <p:nvPr>
            <p:ph idx="1"/>
          </p:nvPr>
        </p:nvSpPr>
        <p:spPr/>
        <p:txBody>
          <a:bodyPr/>
          <a:lstStyle/>
          <a:p>
            <a:pPr algn="l" rtl="0"/>
            <a:r>
              <a:rPr lang="en-US" dirty="0"/>
              <a:t>Failure to disclose competing interests can damage the credibility and reputation of both the researcher and their institution. It can also lead to legal and ethical issues</a:t>
            </a:r>
            <a:r>
              <a:rPr lang="en-US" dirty="0" smtClean="0"/>
              <a:t>.</a:t>
            </a:r>
            <a:endParaRPr lang="en-US" dirty="0"/>
          </a:p>
        </p:txBody>
      </p:sp>
    </p:spTree>
    <p:extLst>
      <p:ext uri="{BB962C8B-B14F-4D97-AF65-F5344CB8AC3E}">
        <p14:creationId xmlns:p14="http://schemas.microsoft.com/office/powerpoint/2010/main" val="40331856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of Data </a:t>
            </a:r>
            <a:endParaRPr lang="fa-IR" dirty="0"/>
          </a:p>
        </p:txBody>
      </p:sp>
      <p:sp>
        <p:nvSpPr>
          <p:cNvPr id="3" name="Content Placeholder 2"/>
          <p:cNvSpPr>
            <a:spLocks noGrp="1"/>
          </p:cNvSpPr>
          <p:nvPr>
            <p:ph idx="1"/>
          </p:nvPr>
        </p:nvSpPr>
        <p:spPr/>
        <p:txBody>
          <a:bodyPr/>
          <a:lstStyle/>
          <a:p>
            <a:pPr algn="l" rtl="0"/>
            <a:r>
              <a:rPr lang="en-US" dirty="0"/>
              <a:t>Provide information on how data can be accessed or obtained for replication purposes</a:t>
            </a:r>
            <a:r>
              <a:rPr lang="en-US" dirty="0" smtClean="0"/>
              <a:t>.</a:t>
            </a:r>
          </a:p>
          <a:p>
            <a:pPr algn="l" rtl="0"/>
            <a:r>
              <a:rPr lang="en-US" dirty="0"/>
              <a:t>Guidelines for making data available to other researchers </a:t>
            </a:r>
          </a:p>
          <a:p>
            <a:pPr algn="l" rtl="0"/>
            <a:r>
              <a:rPr lang="en-US" dirty="0"/>
              <a:t>Example:</a:t>
            </a:r>
          </a:p>
          <a:p>
            <a:pPr algn="l" rtl="0"/>
            <a:r>
              <a:rPr lang="en-US" dirty="0"/>
              <a:t>Data used in this study are available upon request from the corresponding author</a:t>
            </a:r>
            <a:r>
              <a:rPr lang="en-US" dirty="0" smtClean="0"/>
              <a:t>.</a:t>
            </a:r>
            <a:endParaRPr lang="en-US" dirty="0"/>
          </a:p>
        </p:txBody>
      </p:sp>
    </p:spTree>
    <p:extLst>
      <p:ext uri="{BB962C8B-B14F-4D97-AF65-F5344CB8AC3E}">
        <p14:creationId xmlns:p14="http://schemas.microsoft.com/office/powerpoint/2010/main" val="14951802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Availability of Data Statements</a:t>
            </a:r>
            <a:endParaRPr lang="fa-IR" dirty="0"/>
          </a:p>
        </p:txBody>
      </p:sp>
      <p:sp>
        <p:nvSpPr>
          <p:cNvPr id="3" name="Content Placeholder 2"/>
          <p:cNvSpPr>
            <a:spLocks noGrp="1"/>
          </p:cNvSpPr>
          <p:nvPr>
            <p:ph idx="1"/>
          </p:nvPr>
        </p:nvSpPr>
        <p:spPr/>
        <p:txBody>
          <a:bodyPr/>
          <a:lstStyle/>
          <a:p>
            <a:pPr algn="l" rtl="0"/>
            <a:r>
              <a:rPr lang="en-US" dirty="0"/>
              <a:t>- Transparency and reproducibility are essential for scientific research</a:t>
            </a:r>
          </a:p>
          <a:p>
            <a:pPr algn="l" rtl="0"/>
            <a:r>
              <a:rPr lang="en-US" dirty="0"/>
              <a:t>- Availability of data statements help to ensure transparency and reproducibility</a:t>
            </a:r>
          </a:p>
          <a:p>
            <a:pPr algn="l" rtl="0"/>
            <a:r>
              <a:rPr lang="en-US" dirty="0"/>
              <a:t>- Allows other researchers to verify findings and build upon previous work</a:t>
            </a:r>
          </a:p>
          <a:p>
            <a:pPr algn="l" rtl="0"/>
            <a:endParaRPr lang="fa-IR" dirty="0"/>
          </a:p>
        </p:txBody>
      </p:sp>
    </p:spTree>
    <p:extLst>
      <p:ext uri="{BB962C8B-B14F-4D97-AF65-F5344CB8AC3E}">
        <p14:creationId xmlns:p14="http://schemas.microsoft.com/office/powerpoint/2010/main" val="33642438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Availability of Data Statements</a:t>
            </a:r>
            <a:endParaRPr lang="fa-IR" dirty="0"/>
          </a:p>
        </p:txBody>
      </p:sp>
      <p:sp>
        <p:nvSpPr>
          <p:cNvPr id="3" name="Content Placeholder 2"/>
          <p:cNvSpPr>
            <a:spLocks noGrp="1"/>
          </p:cNvSpPr>
          <p:nvPr>
            <p:ph idx="1"/>
          </p:nvPr>
        </p:nvSpPr>
        <p:spPr/>
        <p:txBody>
          <a:bodyPr/>
          <a:lstStyle/>
          <a:p>
            <a:pPr algn="l" rtl="0"/>
            <a:r>
              <a:rPr lang="en-US" dirty="0"/>
              <a:t>A statement in a scholarly paper that describes how the data used in the research can be accessed by others</a:t>
            </a:r>
          </a:p>
          <a:p>
            <a:pPr algn="l" rtl="0"/>
            <a:r>
              <a:rPr lang="en-US" dirty="0"/>
              <a:t>- Includes information on where the data can be found, how it can be accessed, and any restrictions on its use</a:t>
            </a:r>
          </a:p>
          <a:p>
            <a:pPr algn="l" rtl="0"/>
            <a:endParaRPr lang="fa-IR" dirty="0"/>
          </a:p>
        </p:txBody>
      </p:sp>
    </p:spTree>
    <p:extLst>
      <p:ext uri="{BB962C8B-B14F-4D97-AF65-F5344CB8AC3E}">
        <p14:creationId xmlns:p14="http://schemas.microsoft.com/office/powerpoint/2010/main" val="166267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Availability of Data Statements</a:t>
            </a:r>
            <a:endParaRPr lang="fa-IR" dirty="0"/>
          </a:p>
        </p:txBody>
      </p:sp>
      <p:sp>
        <p:nvSpPr>
          <p:cNvPr id="3" name="Content Placeholder 2"/>
          <p:cNvSpPr>
            <a:spLocks noGrp="1"/>
          </p:cNvSpPr>
          <p:nvPr>
            <p:ph idx="1"/>
          </p:nvPr>
        </p:nvSpPr>
        <p:spPr/>
        <p:txBody>
          <a:bodyPr/>
          <a:lstStyle/>
          <a:p>
            <a:pPr algn="l" rtl="0"/>
            <a:r>
              <a:rPr lang="en-US" dirty="0"/>
              <a:t>- "The data used in this study is available upon request from the corresponding author."</a:t>
            </a:r>
          </a:p>
          <a:p>
            <a:pPr algn="l" rtl="0"/>
            <a:r>
              <a:rPr lang="en-US" dirty="0"/>
              <a:t>- "The data used in this study is available on the XYZ database with permission from the owner."</a:t>
            </a:r>
          </a:p>
          <a:p>
            <a:pPr algn="l" rtl="0"/>
            <a:r>
              <a:rPr lang="en-US" dirty="0"/>
              <a:t>- "The data used in this study is available on the ABC repository under a Creative Commons license</a:t>
            </a:r>
            <a:r>
              <a:rPr lang="en-US" dirty="0" smtClean="0"/>
              <a:t>."</a:t>
            </a:r>
            <a:endParaRPr lang="en-US" dirty="0"/>
          </a:p>
        </p:txBody>
      </p:sp>
    </p:spTree>
    <p:extLst>
      <p:ext uri="{BB962C8B-B14F-4D97-AF65-F5344CB8AC3E}">
        <p14:creationId xmlns:p14="http://schemas.microsoft.com/office/powerpoint/2010/main" val="26054786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a:t>
            </a:r>
            <a:r>
              <a:rPr lang="en-US" dirty="0"/>
              <a:t>of Including Availability of Data Statements</a:t>
            </a:r>
            <a:br>
              <a:rPr lang="en-US" dirty="0"/>
            </a:br>
            <a:endParaRPr lang="fa-IR" dirty="0"/>
          </a:p>
        </p:txBody>
      </p:sp>
      <p:sp>
        <p:nvSpPr>
          <p:cNvPr id="3" name="Content Placeholder 2"/>
          <p:cNvSpPr>
            <a:spLocks noGrp="1"/>
          </p:cNvSpPr>
          <p:nvPr>
            <p:ph idx="1"/>
          </p:nvPr>
        </p:nvSpPr>
        <p:spPr/>
        <p:txBody>
          <a:bodyPr/>
          <a:lstStyle/>
          <a:p>
            <a:pPr algn="l" rtl="0"/>
            <a:r>
              <a:rPr lang="en-US" dirty="0" smtClean="0"/>
              <a:t>- </a:t>
            </a:r>
            <a:r>
              <a:rPr lang="en-US" dirty="0"/>
              <a:t>Increases transparency and reproducibility</a:t>
            </a:r>
          </a:p>
          <a:p>
            <a:pPr algn="l" rtl="0"/>
            <a:r>
              <a:rPr lang="en-US" dirty="0"/>
              <a:t>- Helps to prevent fraud and misconduct</a:t>
            </a:r>
          </a:p>
          <a:p>
            <a:pPr algn="l" rtl="0"/>
            <a:r>
              <a:rPr lang="en-US" dirty="0"/>
              <a:t>- Encourages collaboration and further </a:t>
            </a:r>
            <a:r>
              <a:rPr lang="en-US" dirty="0" smtClean="0"/>
              <a:t>research</a:t>
            </a:r>
            <a:endParaRPr lang="en-US" dirty="0"/>
          </a:p>
        </p:txBody>
      </p:sp>
    </p:spTree>
    <p:extLst>
      <p:ext uri="{BB962C8B-B14F-4D97-AF65-F5344CB8AC3E}">
        <p14:creationId xmlns:p14="http://schemas.microsoft.com/office/powerpoint/2010/main" val="905863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with Availability of Data Statements</a:t>
            </a:r>
            <a:endParaRPr lang="fa-IR" dirty="0"/>
          </a:p>
        </p:txBody>
      </p:sp>
      <p:sp>
        <p:nvSpPr>
          <p:cNvPr id="3" name="Content Placeholder 2"/>
          <p:cNvSpPr>
            <a:spLocks noGrp="1"/>
          </p:cNvSpPr>
          <p:nvPr>
            <p:ph idx="1"/>
          </p:nvPr>
        </p:nvSpPr>
        <p:spPr/>
        <p:txBody>
          <a:bodyPr/>
          <a:lstStyle/>
          <a:p>
            <a:pPr algn="l" rtl="0"/>
            <a:r>
              <a:rPr lang="en-US" dirty="0" smtClean="0"/>
              <a:t>Some </a:t>
            </a:r>
            <a:r>
              <a:rPr lang="en-US" dirty="0"/>
              <a:t>researchers may not want to share their data due to confidentiality or proprietary concerns</a:t>
            </a:r>
          </a:p>
          <a:p>
            <a:pPr algn="l" rtl="0"/>
            <a:r>
              <a:rPr lang="en-US" dirty="0" smtClean="0"/>
              <a:t>Lack </a:t>
            </a:r>
            <a:r>
              <a:rPr lang="en-US" dirty="0"/>
              <a:t>of standardization in how availability of data statements are written and </a:t>
            </a:r>
            <a:r>
              <a:rPr lang="en-US" dirty="0" smtClean="0"/>
              <a:t>presented</a:t>
            </a:r>
            <a:endParaRPr lang="en-US" dirty="0"/>
          </a:p>
        </p:txBody>
      </p:sp>
    </p:spTree>
    <p:extLst>
      <p:ext uri="{BB962C8B-B14F-4D97-AF65-F5344CB8AC3E}">
        <p14:creationId xmlns:p14="http://schemas.microsoft.com/office/powerpoint/2010/main" val="17959488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 Contributions </a:t>
            </a:r>
            <a:endParaRPr lang="fa-IR" dirty="0"/>
          </a:p>
        </p:txBody>
      </p:sp>
      <p:sp>
        <p:nvSpPr>
          <p:cNvPr id="3" name="Content Placeholder 2"/>
          <p:cNvSpPr>
            <a:spLocks noGrp="1"/>
          </p:cNvSpPr>
          <p:nvPr>
            <p:ph idx="1"/>
          </p:nvPr>
        </p:nvSpPr>
        <p:spPr/>
        <p:txBody>
          <a:bodyPr/>
          <a:lstStyle/>
          <a:p>
            <a:pPr algn="l" rtl="0"/>
            <a:r>
              <a:rPr lang="en-US" dirty="0"/>
              <a:t>Clearly state each author's contribution to the research</a:t>
            </a:r>
            <a:r>
              <a:rPr lang="en-US" dirty="0" smtClean="0"/>
              <a:t>.</a:t>
            </a:r>
          </a:p>
          <a:p>
            <a:pPr algn="l" rtl="0"/>
            <a:r>
              <a:rPr lang="en-US" dirty="0" smtClean="0"/>
              <a:t> </a:t>
            </a:r>
            <a:r>
              <a:rPr lang="en-US" dirty="0"/>
              <a:t>Guidelines for determining authorship and author contributions </a:t>
            </a:r>
          </a:p>
          <a:p>
            <a:pPr algn="l" rtl="0"/>
            <a:r>
              <a:rPr lang="en-US" dirty="0" smtClean="0"/>
              <a:t>Example</a:t>
            </a:r>
            <a:r>
              <a:rPr lang="en-US" dirty="0"/>
              <a:t>:</a:t>
            </a:r>
          </a:p>
          <a:p>
            <a:pPr algn="l" rtl="0"/>
            <a:r>
              <a:rPr lang="en-US" dirty="0"/>
              <a:t>J.S. and M.T. designed the study, J.S. collected and analyzed the data, and M.T. wrote the manuscript.</a:t>
            </a:r>
            <a:endParaRPr lang="fa-IR" dirty="0"/>
          </a:p>
        </p:txBody>
      </p:sp>
    </p:spTree>
    <p:extLst>
      <p:ext uri="{BB962C8B-B14F-4D97-AF65-F5344CB8AC3E}">
        <p14:creationId xmlns:p14="http://schemas.microsoft.com/office/powerpoint/2010/main" val="3697868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Ethical </a:t>
            </a:r>
            <a:r>
              <a:rPr lang="en-US" dirty="0"/>
              <a:t>Considerations in Scholarly Publishing</a:t>
            </a:r>
            <a:br>
              <a:rPr lang="en-US" dirty="0"/>
            </a:br>
            <a:endParaRPr lang="fa-IR" dirty="0"/>
          </a:p>
        </p:txBody>
      </p:sp>
      <p:sp>
        <p:nvSpPr>
          <p:cNvPr id="3" name="Content Placeholder 2"/>
          <p:cNvSpPr>
            <a:spLocks noGrp="1"/>
          </p:cNvSpPr>
          <p:nvPr>
            <p:ph idx="1"/>
          </p:nvPr>
        </p:nvSpPr>
        <p:spPr/>
        <p:txBody>
          <a:bodyPr/>
          <a:lstStyle/>
          <a:p>
            <a:pPr algn="l" rtl="0"/>
            <a:r>
              <a:rPr lang="en-US" dirty="0" smtClean="0"/>
              <a:t>- </a:t>
            </a:r>
            <a:r>
              <a:rPr lang="en-US" dirty="0"/>
              <a:t>Ethical considerations in research design and data collection</a:t>
            </a:r>
          </a:p>
          <a:p>
            <a:pPr algn="l" rtl="0"/>
            <a:r>
              <a:rPr lang="en-US" dirty="0"/>
              <a:t>- Ethical considerations in authorship and publication practices</a:t>
            </a:r>
          </a:p>
          <a:p>
            <a:pPr algn="l" rtl="0"/>
            <a:r>
              <a:rPr lang="en-US" dirty="0"/>
              <a:t>- Ethical considerations in peer review and editorial </a:t>
            </a:r>
            <a:r>
              <a:rPr lang="en-US" dirty="0" smtClean="0"/>
              <a:t>processes</a:t>
            </a:r>
            <a:endParaRPr lang="en-US" dirty="0"/>
          </a:p>
        </p:txBody>
      </p:sp>
    </p:spTree>
    <p:extLst>
      <p:ext uri="{BB962C8B-B14F-4D97-AF65-F5344CB8AC3E}">
        <p14:creationId xmlns:p14="http://schemas.microsoft.com/office/powerpoint/2010/main" val="38549564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a:t>
            </a:r>
            <a:endParaRPr lang="fa-IR" dirty="0"/>
          </a:p>
        </p:txBody>
      </p:sp>
      <p:sp>
        <p:nvSpPr>
          <p:cNvPr id="3" name="Content Placeholder 2"/>
          <p:cNvSpPr>
            <a:spLocks noGrp="1"/>
          </p:cNvSpPr>
          <p:nvPr>
            <p:ph idx="1"/>
          </p:nvPr>
        </p:nvSpPr>
        <p:spPr/>
        <p:txBody>
          <a:bodyPr/>
          <a:lstStyle/>
          <a:p>
            <a:pPr algn="l" rtl="0"/>
            <a:r>
              <a:rPr lang="en-US" dirty="0"/>
              <a:t>Disclose all sources of funding for the research</a:t>
            </a:r>
            <a:r>
              <a:rPr lang="en-US" dirty="0" smtClean="0"/>
              <a:t>.</a:t>
            </a:r>
          </a:p>
          <a:p>
            <a:pPr algn="l" rtl="0"/>
            <a:r>
              <a:rPr lang="en-US" dirty="0" smtClean="0"/>
              <a:t>Guidelines </a:t>
            </a:r>
            <a:r>
              <a:rPr lang="en-US" dirty="0"/>
              <a:t>for disclosing funding sources accurately and completely </a:t>
            </a:r>
          </a:p>
          <a:p>
            <a:pPr algn="l" rtl="0"/>
            <a:r>
              <a:rPr lang="en-US" dirty="0"/>
              <a:t>Example:</a:t>
            </a:r>
          </a:p>
          <a:p>
            <a:pPr algn="l" rtl="0"/>
            <a:r>
              <a:rPr lang="en-US" dirty="0"/>
              <a:t>This work was supported by grants from the National Institutes of Health (NIH) and the American Heart Association (AHA).</a:t>
            </a:r>
          </a:p>
          <a:p>
            <a:pPr algn="l" rtl="0"/>
            <a:endParaRPr lang="fa-IR" dirty="0"/>
          </a:p>
        </p:txBody>
      </p:sp>
    </p:spTree>
    <p:extLst>
      <p:ext uri="{BB962C8B-B14F-4D97-AF65-F5344CB8AC3E}">
        <p14:creationId xmlns:p14="http://schemas.microsoft.com/office/powerpoint/2010/main" val="3413401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be disclosed?</a:t>
            </a:r>
            <a:endParaRPr lang="fa-IR" dirty="0"/>
          </a:p>
        </p:txBody>
      </p:sp>
      <p:sp>
        <p:nvSpPr>
          <p:cNvPr id="3" name="Content Placeholder 2"/>
          <p:cNvSpPr>
            <a:spLocks noGrp="1"/>
          </p:cNvSpPr>
          <p:nvPr>
            <p:ph idx="1"/>
          </p:nvPr>
        </p:nvSpPr>
        <p:spPr/>
        <p:txBody>
          <a:bodyPr/>
          <a:lstStyle/>
          <a:p>
            <a:pPr algn="l" rtl="0"/>
            <a:r>
              <a:rPr lang="en-US" dirty="0"/>
              <a:t>All sources of funding, including grants, contracts, and donations</a:t>
            </a:r>
          </a:p>
          <a:p>
            <a:pPr algn="l" rtl="0"/>
            <a:r>
              <a:rPr lang="en-US" dirty="0"/>
              <a:t>- Any financial or material support received from the funding source</a:t>
            </a:r>
          </a:p>
          <a:p>
            <a:pPr algn="l" rtl="0"/>
            <a:r>
              <a:rPr lang="en-US" dirty="0"/>
              <a:t>- Any potential conflicts of interest related to the funding </a:t>
            </a:r>
            <a:r>
              <a:rPr lang="en-US" dirty="0" smtClean="0"/>
              <a:t>source</a:t>
            </a:r>
            <a:endParaRPr lang="en-US" dirty="0"/>
          </a:p>
        </p:txBody>
      </p:sp>
    </p:spTree>
    <p:extLst>
      <p:ext uri="{BB962C8B-B14F-4D97-AF65-F5344CB8AC3E}">
        <p14:creationId xmlns:p14="http://schemas.microsoft.com/office/powerpoint/2010/main" val="17409031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funding disclosure be presented?</a:t>
            </a:r>
            <a:endParaRPr lang="fa-IR" dirty="0"/>
          </a:p>
        </p:txBody>
      </p:sp>
      <p:sp>
        <p:nvSpPr>
          <p:cNvPr id="3" name="Content Placeholder 2"/>
          <p:cNvSpPr>
            <a:spLocks noGrp="1"/>
          </p:cNvSpPr>
          <p:nvPr>
            <p:ph idx="1"/>
          </p:nvPr>
        </p:nvSpPr>
        <p:spPr/>
        <p:txBody>
          <a:bodyPr/>
          <a:lstStyle/>
          <a:p>
            <a:pPr algn="l" rtl="0"/>
            <a:r>
              <a:rPr lang="en-US" dirty="0"/>
              <a:t>- In a separate section at the end of the paper</a:t>
            </a:r>
          </a:p>
          <a:p>
            <a:pPr algn="l" rtl="0"/>
            <a:r>
              <a:rPr lang="en-US" dirty="0"/>
              <a:t>- In the acknowledgments section</a:t>
            </a:r>
          </a:p>
          <a:p>
            <a:pPr algn="l" rtl="0"/>
            <a:r>
              <a:rPr lang="en-US" dirty="0"/>
              <a:t>- In a footnote on the first page of the </a:t>
            </a:r>
            <a:r>
              <a:rPr lang="en-US" dirty="0" smtClean="0"/>
              <a:t>paper</a:t>
            </a:r>
            <a:endParaRPr lang="en-US" dirty="0"/>
          </a:p>
        </p:txBody>
      </p:sp>
    </p:spTree>
    <p:extLst>
      <p:ext uri="{BB962C8B-B14F-4D97-AF65-F5344CB8AC3E}">
        <p14:creationId xmlns:p14="http://schemas.microsoft.com/office/powerpoint/2010/main" val="24231774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funding disclosure statements:</a:t>
            </a:r>
            <a:endParaRPr lang="fa-IR" dirty="0"/>
          </a:p>
        </p:txBody>
      </p:sp>
      <p:sp>
        <p:nvSpPr>
          <p:cNvPr id="3" name="Content Placeholder 2"/>
          <p:cNvSpPr>
            <a:spLocks noGrp="1"/>
          </p:cNvSpPr>
          <p:nvPr>
            <p:ph idx="1"/>
          </p:nvPr>
        </p:nvSpPr>
        <p:spPr/>
        <p:txBody>
          <a:bodyPr>
            <a:normAutofit/>
          </a:bodyPr>
          <a:lstStyle/>
          <a:p>
            <a:pPr algn="l" rtl="0"/>
            <a:r>
              <a:rPr lang="en-US" dirty="0"/>
              <a:t>"This work was supported by a grant from the National Science Foundation (NSF Award #123456)."</a:t>
            </a:r>
          </a:p>
          <a:p>
            <a:pPr algn="l" rtl="0"/>
            <a:r>
              <a:rPr lang="en-US" dirty="0" smtClean="0"/>
              <a:t>"</a:t>
            </a:r>
            <a:r>
              <a:rPr lang="en-US" dirty="0"/>
              <a:t>The authors acknowledge financial support from XYZ Corporation for this research project."</a:t>
            </a:r>
          </a:p>
          <a:p>
            <a:pPr algn="l" rtl="0"/>
            <a:r>
              <a:rPr lang="en-US" dirty="0" smtClean="0"/>
              <a:t>"</a:t>
            </a:r>
            <a:r>
              <a:rPr lang="en-US" dirty="0"/>
              <a:t>The authors declare no conflicts of interest related to this study's funding sources</a:t>
            </a:r>
            <a:r>
              <a:rPr lang="en-US" dirty="0" smtClean="0"/>
              <a:t>."</a:t>
            </a:r>
            <a:endParaRPr lang="en-US" dirty="0"/>
          </a:p>
        </p:txBody>
      </p:sp>
    </p:spTree>
    <p:extLst>
      <p:ext uri="{BB962C8B-B14F-4D97-AF65-F5344CB8AC3E}">
        <p14:creationId xmlns:p14="http://schemas.microsoft.com/office/powerpoint/2010/main" val="26609513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 </a:t>
            </a:r>
            <a:endParaRPr lang="fa-IR" dirty="0"/>
          </a:p>
        </p:txBody>
      </p:sp>
      <p:sp>
        <p:nvSpPr>
          <p:cNvPr id="3" name="Content Placeholder 2"/>
          <p:cNvSpPr>
            <a:spLocks noGrp="1"/>
          </p:cNvSpPr>
          <p:nvPr>
            <p:ph idx="1"/>
          </p:nvPr>
        </p:nvSpPr>
        <p:spPr/>
        <p:txBody>
          <a:bodyPr/>
          <a:lstStyle/>
          <a:p>
            <a:pPr algn="l" rtl="0"/>
            <a:r>
              <a:rPr lang="en-US" dirty="0"/>
              <a:t>Address any ethical concerns related to the research.</a:t>
            </a:r>
          </a:p>
          <a:p>
            <a:pPr algn="l" rtl="0"/>
            <a:r>
              <a:rPr lang="en-US" dirty="0"/>
              <a:t>Example:</a:t>
            </a:r>
          </a:p>
          <a:p>
            <a:pPr algn="l" rtl="0"/>
            <a:r>
              <a:rPr lang="en-US" dirty="0"/>
              <a:t>All participants provided informed consent prior to participation in this study, and all animal experiments were approved by the Institutional Animal Care and Use Committee (IACUC).</a:t>
            </a:r>
          </a:p>
          <a:p>
            <a:pPr algn="l" rtl="0"/>
            <a:endParaRPr lang="fa-IR" dirty="0"/>
          </a:p>
        </p:txBody>
      </p:sp>
    </p:spTree>
    <p:extLst>
      <p:ext uri="{BB962C8B-B14F-4D97-AF65-F5344CB8AC3E}">
        <p14:creationId xmlns:p14="http://schemas.microsoft.com/office/powerpoint/2010/main" val="13164189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Misconducts</a:t>
            </a:r>
            <a:endParaRPr lang="fa-IR" dirty="0"/>
          </a:p>
        </p:txBody>
      </p:sp>
      <p:sp>
        <p:nvSpPr>
          <p:cNvPr id="3" name="Content Placeholder 2"/>
          <p:cNvSpPr>
            <a:spLocks noGrp="1"/>
          </p:cNvSpPr>
          <p:nvPr>
            <p:ph idx="1"/>
          </p:nvPr>
        </p:nvSpPr>
        <p:spPr/>
        <p:txBody>
          <a:bodyPr/>
          <a:lstStyle/>
          <a:p>
            <a:pPr algn="l" rtl="0"/>
            <a:r>
              <a:rPr lang="en-US" dirty="0" smtClean="0"/>
              <a:t>Plagiarism</a:t>
            </a:r>
            <a:endParaRPr lang="en-US" dirty="0"/>
          </a:p>
          <a:p>
            <a:pPr algn="l" rtl="0"/>
            <a:r>
              <a:rPr lang="en-US" dirty="0" smtClean="0"/>
              <a:t>Fabrication </a:t>
            </a:r>
            <a:r>
              <a:rPr lang="en-US" dirty="0"/>
              <a:t>and Falsification of Data</a:t>
            </a:r>
          </a:p>
          <a:p>
            <a:pPr algn="l" rtl="0"/>
            <a:r>
              <a:rPr lang="en-US" dirty="0" smtClean="0"/>
              <a:t>Duplicate </a:t>
            </a:r>
            <a:r>
              <a:rPr lang="en-US" dirty="0"/>
              <a:t>Publication</a:t>
            </a:r>
          </a:p>
          <a:p>
            <a:pPr algn="l" rtl="0"/>
            <a:r>
              <a:rPr lang="en-US" dirty="0" smtClean="0"/>
              <a:t>Authorship </a:t>
            </a:r>
            <a:r>
              <a:rPr lang="en-US" dirty="0"/>
              <a:t>Disputes</a:t>
            </a:r>
          </a:p>
          <a:p>
            <a:pPr algn="l" rtl="0"/>
            <a:endParaRPr lang="fa-IR" dirty="0"/>
          </a:p>
        </p:txBody>
      </p:sp>
    </p:spTree>
    <p:extLst>
      <p:ext uri="{BB962C8B-B14F-4D97-AF65-F5344CB8AC3E}">
        <p14:creationId xmlns:p14="http://schemas.microsoft.com/office/powerpoint/2010/main" val="3674092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Plagiarism</a:t>
            </a:r>
            <a:endParaRPr lang="fa-IR" dirty="0"/>
          </a:p>
        </p:txBody>
      </p:sp>
      <p:sp>
        <p:nvSpPr>
          <p:cNvPr id="3" name="Content Placeholder 2"/>
          <p:cNvSpPr>
            <a:spLocks noGrp="1"/>
          </p:cNvSpPr>
          <p:nvPr>
            <p:ph idx="1"/>
          </p:nvPr>
        </p:nvSpPr>
        <p:spPr/>
        <p:txBody>
          <a:bodyPr/>
          <a:lstStyle/>
          <a:p>
            <a:pPr algn="l" rtl="0"/>
            <a:r>
              <a:rPr lang="en-US" dirty="0"/>
              <a:t>Definition of plagiarism</a:t>
            </a:r>
          </a:p>
          <a:p>
            <a:pPr algn="l" rtl="0"/>
            <a:r>
              <a:rPr lang="en-US" dirty="0"/>
              <a:t>- Consequences of plagiarism</a:t>
            </a:r>
          </a:p>
          <a:p>
            <a:pPr algn="l" rtl="0"/>
            <a:r>
              <a:rPr lang="en-US" dirty="0"/>
              <a:t>- Ways to avoid </a:t>
            </a:r>
            <a:r>
              <a:rPr lang="en-US" dirty="0" smtClean="0"/>
              <a:t>plagiarism</a:t>
            </a:r>
            <a:endParaRPr lang="en-US" dirty="0"/>
          </a:p>
        </p:txBody>
      </p:sp>
    </p:spTree>
    <p:extLst>
      <p:ext uri="{BB962C8B-B14F-4D97-AF65-F5344CB8AC3E}">
        <p14:creationId xmlns:p14="http://schemas.microsoft.com/office/powerpoint/2010/main" val="36831576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Fabrication and Falsification of Data</a:t>
            </a:r>
            <a:endParaRPr lang="fa-IR" dirty="0"/>
          </a:p>
        </p:txBody>
      </p:sp>
      <p:sp>
        <p:nvSpPr>
          <p:cNvPr id="3" name="Content Placeholder 2"/>
          <p:cNvSpPr>
            <a:spLocks noGrp="1"/>
          </p:cNvSpPr>
          <p:nvPr>
            <p:ph idx="1"/>
          </p:nvPr>
        </p:nvSpPr>
        <p:spPr/>
        <p:txBody>
          <a:bodyPr/>
          <a:lstStyle/>
          <a:p>
            <a:pPr algn="l" rtl="0"/>
            <a:r>
              <a:rPr lang="en-US" dirty="0"/>
              <a:t>- Definition of fabrication and falsification of data </a:t>
            </a:r>
          </a:p>
          <a:p>
            <a:pPr algn="l" rtl="0"/>
            <a:r>
              <a:rPr lang="en-US" dirty="0"/>
              <a:t>- Consequences of fabrication and falsification of data </a:t>
            </a:r>
          </a:p>
          <a:p>
            <a:pPr algn="l" rtl="0"/>
            <a:r>
              <a:rPr lang="en-US" dirty="0"/>
              <a:t>- Ways to avoid fabrication and falsification of data </a:t>
            </a:r>
          </a:p>
        </p:txBody>
      </p:sp>
    </p:spTree>
    <p:extLst>
      <p:ext uri="{BB962C8B-B14F-4D97-AF65-F5344CB8AC3E}">
        <p14:creationId xmlns:p14="http://schemas.microsoft.com/office/powerpoint/2010/main" val="24777162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Duplicate Publication</a:t>
            </a:r>
            <a:endParaRPr lang="fa-IR" dirty="0"/>
          </a:p>
        </p:txBody>
      </p:sp>
      <p:sp>
        <p:nvSpPr>
          <p:cNvPr id="3" name="Content Placeholder 2"/>
          <p:cNvSpPr>
            <a:spLocks noGrp="1"/>
          </p:cNvSpPr>
          <p:nvPr>
            <p:ph idx="1"/>
          </p:nvPr>
        </p:nvSpPr>
        <p:spPr/>
        <p:txBody>
          <a:bodyPr/>
          <a:lstStyle/>
          <a:p>
            <a:pPr algn="l" rtl="0"/>
            <a:r>
              <a:rPr lang="en-US" dirty="0"/>
              <a:t>- Definition of duplicate publication </a:t>
            </a:r>
          </a:p>
          <a:p>
            <a:pPr algn="l" rtl="0"/>
            <a:r>
              <a:rPr lang="en-US" dirty="0"/>
              <a:t>- Consequences of duplicate publication </a:t>
            </a:r>
          </a:p>
          <a:p>
            <a:pPr algn="l" rtl="0"/>
            <a:r>
              <a:rPr lang="en-US" dirty="0"/>
              <a:t>- Ways to avoid duplicate publication </a:t>
            </a:r>
          </a:p>
        </p:txBody>
      </p:sp>
    </p:spTree>
    <p:extLst>
      <p:ext uri="{BB962C8B-B14F-4D97-AF65-F5344CB8AC3E}">
        <p14:creationId xmlns:p14="http://schemas.microsoft.com/office/powerpoint/2010/main" val="37217557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Authorship Disputes </a:t>
            </a:r>
            <a:endParaRPr lang="fa-IR" dirty="0"/>
          </a:p>
        </p:txBody>
      </p:sp>
      <p:sp>
        <p:nvSpPr>
          <p:cNvPr id="3" name="Content Placeholder 2"/>
          <p:cNvSpPr>
            <a:spLocks noGrp="1"/>
          </p:cNvSpPr>
          <p:nvPr>
            <p:ph idx="1"/>
          </p:nvPr>
        </p:nvSpPr>
        <p:spPr/>
        <p:txBody>
          <a:bodyPr/>
          <a:lstStyle/>
          <a:p>
            <a:pPr algn="l" rtl="0"/>
            <a:r>
              <a:rPr lang="en-US" dirty="0"/>
              <a:t>- Definition of authorship disputes </a:t>
            </a:r>
          </a:p>
          <a:p>
            <a:pPr algn="l" rtl="0"/>
            <a:r>
              <a:rPr lang="en-US" dirty="0"/>
              <a:t>- Consequences of authorship disputes </a:t>
            </a:r>
          </a:p>
          <a:p>
            <a:pPr algn="l" rtl="0"/>
            <a:r>
              <a:rPr lang="en-US" dirty="0"/>
              <a:t>- Ways to avoid authorship disputes </a:t>
            </a:r>
          </a:p>
        </p:txBody>
      </p:sp>
    </p:spTree>
    <p:extLst>
      <p:ext uri="{BB962C8B-B14F-4D97-AF65-F5344CB8AC3E}">
        <p14:creationId xmlns:p14="http://schemas.microsoft.com/office/powerpoint/2010/main" val="553310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 of Manuscripts</a:t>
            </a:r>
            <a:endParaRPr lang="fa-IR" dirty="0"/>
          </a:p>
        </p:txBody>
      </p:sp>
      <p:sp>
        <p:nvSpPr>
          <p:cNvPr id="3" name="Content Placeholder 2"/>
          <p:cNvSpPr>
            <a:spLocks noGrp="1"/>
          </p:cNvSpPr>
          <p:nvPr>
            <p:ph idx="1"/>
          </p:nvPr>
        </p:nvSpPr>
        <p:spPr/>
        <p:txBody>
          <a:bodyPr/>
          <a:lstStyle/>
          <a:p>
            <a:pPr algn="l" rtl="0"/>
            <a:r>
              <a:rPr lang="en-US" dirty="0"/>
              <a:t>- Importance of following journal guidelines and formatting requirements</a:t>
            </a:r>
          </a:p>
          <a:p>
            <a:pPr algn="l" rtl="0"/>
            <a:r>
              <a:rPr lang="en-US" dirty="0"/>
              <a:t>- Tips for organizing and structuring a manuscript</a:t>
            </a:r>
          </a:p>
          <a:p>
            <a:pPr algn="l" rtl="0"/>
            <a:r>
              <a:rPr lang="en-US" dirty="0"/>
              <a:t>- Common mistakes to avoid in manuscript preparation</a:t>
            </a:r>
          </a:p>
          <a:p>
            <a:pPr algn="l" rtl="0"/>
            <a:endParaRPr lang="fa-IR" dirty="0"/>
          </a:p>
        </p:txBody>
      </p:sp>
    </p:spTree>
    <p:extLst>
      <p:ext uri="{BB962C8B-B14F-4D97-AF65-F5344CB8AC3E}">
        <p14:creationId xmlns:p14="http://schemas.microsoft.com/office/powerpoint/2010/main" val="14411468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https://</a:t>
            </a:r>
            <a:r>
              <a:rPr lang="en-US" dirty="0" smtClean="0"/>
              <a:t>publicationethics.org</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5878" y="2667000"/>
            <a:ext cx="5595582" cy="3124200"/>
          </a:xfrm>
        </p:spPr>
      </p:pic>
    </p:spTree>
    <p:extLst>
      <p:ext uri="{BB962C8B-B14F-4D97-AF65-F5344CB8AC3E}">
        <p14:creationId xmlns:p14="http://schemas.microsoft.com/office/powerpoint/2010/main" val="34401372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endParaRPr lang="fa-IR" dirty="0"/>
          </a:p>
        </p:txBody>
      </p:sp>
      <p:sp>
        <p:nvSpPr>
          <p:cNvPr id="3" name="Content Placeholder 2"/>
          <p:cNvSpPr>
            <a:spLocks noGrp="1"/>
          </p:cNvSpPr>
          <p:nvPr>
            <p:ph idx="1"/>
          </p:nvPr>
        </p:nvSpPr>
        <p:spPr/>
        <p:txBody>
          <a:bodyPr/>
          <a:lstStyle/>
          <a:p>
            <a:pPr algn="l" rtl="0"/>
            <a:r>
              <a:rPr lang="en-US" dirty="0"/>
              <a:t>Scientific integrity is essential for maintaining credibility and reliability in research.</a:t>
            </a:r>
          </a:p>
          <a:p>
            <a:pPr algn="l" rtl="0"/>
            <a:r>
              <a:rPr lang="en-US" dirty="0" smtClean="0"/>
              <a:t>Young </a:t>
            </a:r>
            <a:r>
              <a:rPr lang="en-US" dirty="0"/>
              <a:t>researchers should be aware of the importance of scientific integrity when preparing manuscripts for submission to scholarly journals.</a:t>
            </a:r>
          </a:p>
          <a:p>
            <a:pPr algn="l" rtl="0"/>
            <a:r>
              <a:rPr lang="en-US" dirty="0" smtClean="0"/>
              <a:t>Proper </a:t>
            </a:r>
            <a:r>
              <a:rPr lang="en-US" dirty="0"/>
              <a:t>disclosure of acknowledgments, competing interests, availability of data, author contributions, funding, and ethical issues is crucial for maintaining scientific integrity</a:t>
            </a:r>
            <a:r>
              <a:rPr lang="en-US" dirty="0" smtClean="0"/>
              <a:t>.</a:t>
            </a:r>
            <a:endParaRPr lang="en-US" dirty="0"/>
          </a:p>
        </p:txBody>
      </p:sp>
    </p:spTree>
    <p:extLst>
      <p:ext uri="{BB962C8B-B14F-4D97-AF65-F5344CB8AC3E}">
        <p14:creationId xmlns:p14="http://schemas.microsoft.com/office/powerpoint/2010/main" val="38914810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 &amp; A</a:t>
            </a:r>
            <a:endParaRPr lang="fa-IR" dirty="0"/>
          </a:p>
        </p:txBody>
      </p:sp>
      <p:sp>
        <p:nvSpPr>
          <p:cNvPr id="5" name="Subtitle 4"/>
          <p:cNvSpPr>
            <a:spLocks noGrp="1"/>
          </p:cNvSpPr>
          <p:nvPr>
            <p:ph type="subTitle" idx="1"/>
          </p:nvPr>
        </p:nvSpPr>
        <p:spPr/>
        <p:txBody>
          <a:bodyPr/>
          <a:lstStyle/>
          <a:p>
            <a:r>
              <a:rPr lang="en-US" dirty="0" smtClean="0"/>
              <a:t>TUOMS PRESS WEBINARS</a:t>
            </a:r>
            <a:endParaRPr lang="fa-IR" dirty="0"/>
          </a:p>
        </p:txBody>
      </p:sp>
    </p:spTree>
    <p:extLst>
      <p:ext uri="{BB962C8B-B14F-4D97-AF65-F5344CB8AC3E}">
        <p14:creationId xmlns:p14="http://schemas.microsoft.com/office/powerpoint/2010/main" val="141953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 of Manuscripts</a:t>
            </a:r>
            <a:endParaRPr lang="fa-IR" dirty="0"/>
          </a:p>
        </p:txBody>
      </p:sp>
      <p:sp>
        <p:nvSpPr>
          <p:cNvPr id="3" name="Content Placeholder 2"/>
          <p:cNvSpPr>
            <a:spLocks noGrp="1"/>
          </p:cNvSpPr>
          <p:nvPr>
            <p:ph idx="1"/>
          </p:nvPr>
        </p:nvSpPr>
        <p:spPr/>
        <p:txBody>
          <a:bodyPr/>
          <a:lstStyle/>
          <a:p>
            <a:pPr algn="l" rtl="0"/>
            <a:r>
              <a:rPr lang="en-US" dirty="0"/>
              <a:t>- Follow journal guidelines for formatting, style, and length</a:t>
            </a:r>
          </a:p>
          <a:p>
            <a:pPr algn="l" rtl="0"/>
            <a:r>
              <a:rPr lang="en-US" dirty="0"/>
              <a:t>- Use clear and concise language</a:t>
            </a:r>
          </a:p>
          <a:p>
            <a:pPr algn="l" rtl="0"/>
            <a:r>
              <a:rPr lang="en-US" dirty="0"/>
              <a:t>- Include all necessary sections (abstract, introduction, methods, results, discussion, references</a:t>
            </a:r>
            <a:r>
              <a:rPr lang="en-US" dirty="0" smtClean="0"/>
              <a:t>)</a:t>
            </a:r>
            <a:endParaRPr lang="en-US" dirty="0"/>
          </a:p>
          <a:p>
            <a:pPr algn="l" rtl="0"/>
            <a:endParaRPr lang="fa-IR" dirty="0"/>
          </a:p>
        </p:txBody>
      </p:sp>
    </p:spTree>
    <p:extLst>
      <p:ext uri="{BB962C8B-B14F-4D97-AF65-F5344CB8AC3E}">
        <p14:creationId xmlns:p14="http://schemas.microsoft.com/office/powerpoint/2010/main" val="326779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Clear and Concise Writing</a:t>
            </a:r>
            <a:endParaRPr lang="fa-IR" dirty="0"/>
          </a:p>
        </p:txBody>
      </p:sp>
      <p:sp>
        <p:nvSpPr>
          <p:cNvPr id="3" name="Content Placeholder 2"/>
          <p:cNvSpPr>
            <a:spLocks noGrp="1"/>
          </p:cNvSpPr>
          <p:nvPr>
            <p:ph idx="1"/>
          </p:nvPr>
        </p:nvSpPr>
        <p:spPr/>
        <p:txBody>
          <a:bodyPr/>
          <a:lstStyle/>
          <a:p>
            <a:pPr algn="l" rtl="0"/>
            <a:r>
              <a:rPr lang="en-US" dirty="0"/>
              <a:t>- Clear and concise writing is essential for effective communication in scholarly papers.</a:t>
            </a:r>
          </a:p>
          <a:p>
            <a:pPr algn="l" rtl="0"/>
            <a:r>
              <a:rPr lang="en-US" dirty="0"/>
              <a:t>- It helps readers understand the research findings and conclusions easily.</a:t>
            </a:r>
          </a:p>
          <a:p>
            <a:pPr algn="l" rtl="0"/>
            <a:r>
              <a:rPr lang="en-US" dirty="0"/>
              <a:t>- It also enhances the credibility of the research and ensures scientific integrity</a:t>
            </a:r>
            <a:r>
              <a:rPr lang="en-US" dirty="0" smtClean="0"/>
              <a:t>.</a:t>
            </a:r>
            <a:endParaRPr lang="en-US" dirty="0"/>
          </a:p>
        </p:txBody>
      </p:sp>
    </p:spTree>
    <p:extLst>
      <p:ext uri="{BB962C8B-B14F-4D97-AF65-F5344CB8AC3E}">
        <p14:creationId xmlns:p14="http://schemas.microsoft.com/office/powerpoint/2010/main" val="4146578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Pitfalls in Writing</a:t>
            </a:r>
            <a:endParaRPr lang="fa-IR" dirty="0"/>
          </a:p>
        </p:txBody>
      </p:sp>
      <p:sp>
        <p:nvSpPr>
          <p:cNvPr id="3" name="Content Placeholder 2"/>
          <p:cNvSpPr>
            <a:spLocks noGrp="1"/>
          </p:cNvSpPr>
          <p:nvPr>
            <p:ph idx="1"/>
          </p:nvPr>
        </p:nvSpPr>
        <p:spPr/>
        <p:txBody>
          <a:bodyPr/>
          <a:lstStyle/>
          <a:p>
            <a:pPr algn="l" rtl="0"/>
            <a:r>
              <a:rPr lang="en-US" dirty="0"/>
              <a:t>- Using complex sentences and technical jargon that can confuse readers.</a:t>
            </a:r>
          </a:p>
          <a:p>
            <a:pPr algn="l" rtl="0"/>
            <a:r>
              <a:rPr lang="en-US" dirty="0"/>
              <a:t>- Including unnecessary details that can distract readers from the main message.</a:t>
            </a:r>
          </a:p>
          <a:p>
            <a:pPr algn="l" rtl="0"/>
            <a:r>
              <a:rPr lang="en-US" dirty="0"/>
              <a:t>- Failing to organize information logically, making it difficult for readers to follow the argument</a:t>
            </a:r>
            <a:r>
              <a:rPr lang="en-US" dirty="0" smtClean="0"/>
              <a:t>.</a:t>
            </a:r>
            <a:endParaRPr lang="en-US" dirty="0"/>
          </a:p>
        </p:txBody>
      </p:sp>
    </p:spTree>
    <p:extLst>
      <p:ext uri="{BB962C8B-B14F-4D97-AF65-F5344CB8AC3E}">
        <p14:creationId xmlns:p14="http://schemas.microsoft.com/office/powerpoint/2010/main" val="18066181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69</TotalTime>
  <Words>2474</Words>
  <Application>Microsoft Office PowerPoint</Application>
  <PresentationFormat>Widescreen</PresentationFormat>
  <Paragraphs>255</Paragraphs>
  <Slides>62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Corbel</vt:lpstr>
      <vt:lpstr>Tahoma</vt:lpstr>
      <vt:lpstr>Parallax</vt:lpstr>
      <vt:lpstr>Scientific Integrity of Submissions to Scholarly Journals</vt:lpstr>
      <vt:lpstr>Brought to you by</vt:lpstr>
      <vt:lpstr>Presented by</vt:lpstr>
      <vt:lpstr>Why is Scientific Integrity Important?</vt:lpstr>
      <vt:lpstr>Ethical Considerations in Scholarly Publishing </vt:lpstr>
      <vt:lpstr>Preparation of Manuscripts</vt:lpstr>
      <vt:lpstr>Preparation of Manuscripts</vt:lpstr>
      <vt:lpstr>Importance of Clear and Concise Writing</vt:lpstr>
      <vt:lpstr>Common Pitfalls in Writing</vt:lpstr>
      <vt:lpstr>Tips for Writing Clearly and Concisely</vt:lpstr>
      <vt:lpstr>Examples of Clear and Concise Writing</vt:lpstr>
      <vt:lpstr>Examples of Clear and Concise Writing</vt:lpstr>
      <vt:lpstr>Tips for effective data presentation (e.g. figures, tables)</vt:lpstr>
      <vt:lpstr>Figures</vt:lpstr>
      <vt:lpstr>Figures</vt:lpstr>
      <vt:lpstr>Types of Figures</vt:lpstr>
      <vt:lpstr>Data Collection and Analysis</vt:lpstr>
      <vt:lpstr>Choosing a Format</vt:lpstr>
      <vt:lpstr>Designing the Figure</vt:lpstr>
      <vt:lpstr>Labeling and Formatting </vt:lpstr>
      <vt:lpstr>Quality Control </vt:lpstr>
      <vt:lpstr>Tables</vt:lpstr>
      <vt:lpstr>Table Preparation for Scientific Papers</vt:lpstr>
      <vt:lpstr>Designing Effective Tables</vt:lpstr>
      <vt:lpstr>Presenting Data in Tables</vt:lpstr>
      <vt:lpstr>Placing Tables in Scientific Papers</vt:lpstr>
      <vt:lpstr>Submission Information</vt:lpstr>
      <vt:lpstr>Acknowledgments </vt:lpstr>
      <vt:lpstr>Authors' Contributions</vt:lpstr>
      <vt:lpstr>Authorship criteria</vt:lpstr>
      <vt:lpstr>What should be included in the authors' contributions section?</vt:lpstr>
      <vt:lpstr>Examples of authors' contributions</vt:lpstr>
      <vt:lpstr>PowerPoint Presentation</vt:lpstr>
      <vt:lpstr>PowerPoint Presentation</vt:lpstr>
      <vt:lpstr>How to determine authorship order?</vt:lpstr>
      <vt:lpstr>PowerPoint Presentation</vt:lpstr>
      <vt:lpstr>Break Q &amp; A</vt:lpstr>
      <vt:lpstr>Competing Interests </vt:lpstr>
      <vt:lpstr>Examples of Competing Interests</vt:lpstr>
      <vt:lpstr>Importance of Disclosing Competing Interests</vt:lpstr>
      <vt:lpstr>How to Disclose Competing Interests</vt:lpstr>
      <vt:lpstr>Consequences of Not Disclosing Competing Interests</vt:lpstr>
      <vt:lpstr>Availability of Data </vt:lpstr>
      <vt:lpstr>Importance of Availability of Data Statements</vt:lpstr>
      <vt:lpstr>Definition of Availability of Data Statements</vt:lpstr>
      <vt:lpstr>Examples of Availability of Data Statements</vt:lpstr>
      <vt:lpstr>Benefits of Including Availability of Data Statements </vt:lpstr>
      <vt:lpstr>Challenges with Availability of Data Statements</vt:lpstr>
      <vt:lpstr>Author Contributions </vt:lpstr>
      <vt:lpstr>Funding </vt:lpstr>
      <vt:lpstr>What should be disclosed?</vt:lpstr>
      <vt:lpstr>How should funding disclosure be presented?</vt:lpstr>
      <vt:lpstr>Examples of funding disclosure statements:</vt:lpstr>
      <vt:lpstr>Ethical Issues </vt:lpstr>
      <vt:lpstr>Types of Misconducts</vt:lpstr>
      <vt:lpstr>Plagiarism</vt:lpstr>
      <vt:lpstr>Fabrication and Falsification of Data</vt:lpstr>
      <vt:lpstr>Duplicate Publication</vt:lpstr>
      <vt:lpstr>Authorship Disputes </vt:lpstr>
      <vt:lpstr>https://publicationethics.org</vt:lpstr>
      <vt:lpstr>Conclusion</vt:lpstr>
      <vt:lpstr>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Integrity of Submissions to Scholarly Journals</dc:title>
  <dc:creator>user97</dc:creator>
  <cp:lastModifiedBy>user97</cp:lastModifiedBy>
  <cp:revision>8</cp:revision>
  <dcterms:created xsi:type="dcterms:W3CDTF">2023-06-13T10:28:20Z</dcterms:created>
  <dcterms:modified xsi:type="dcterms:W3CDTF">2023-06-13T11:37:36Z</dcterms:modified>
</cp:coreProperties>
</file>